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9"/>
  </p:notesMasterIdLst>
  <p:sldIdLst>
    <p:sldId id="268" r:id="rId2"/>
    <p:sldId id="322" r:id="rId3"/>
    <p:sldId id="323" r:id="rId4"/>
    <p:sldId id="264" r:id="rId5"/>
    <p:sldId id="265" r:id="rId6"/>
    <p:sldId id="266" r:id="rId7"/>
    <p:sldId id="261" r:id="rId8"/>
    <p:sldId id="263" r:id="rId9"/>
    <p:sldId id="262" r:id="rId10"/>
    <p:sldId id="260" r:id="rId11"/>
    <p:sldId id="259" r:id="rId12"/>
    <p:sldId id="258" r:id="rId13"/>
    <p:sldId id="257" r:id="rId14"/>
    <p:sldId id="321" r:id="rId15"/>
    <p:sldId id="271" r:id="rId16"/>
    <p:sldId id="300" r:id="rId17"/>
    <p:sldId id="299" r:id="rId18"/>
    <p:sldId id="272" r:id="rId19"/>
    <p:sldId id="270" r:id="rId20"/>
    <p:sldId id="269" r:id="rId21"/>
    <p:sldId id="274" r:id="rId22"/>
    <p:sldId id="273" r:id="rId23"/>
    <p:sldId id="276" r:id="rId24"/>
    <p:sldId id="275" r:id="rId25"/>
    <p:sldId id="277" r:id="rId26"/>
    <p:sldId id="284" r:id="rId27"/>
    <p:sldId id="282" r:id="rId28"/>
    <p:sldId id="278" r:id="rId29"/>
    <p:sldId id="283" r:id="rId30"/>
    <p:sldId id="285" r:id="rId31"/>
    <p:sldId id="295" r:id="rId32"/>
    <p:sldId id="296" r:id="rId33"/>
    <p:sldId id="286" r:id="rId34"/>
    <p:sldId id="298" r:id="rId35"/>
    <p:sldId id="293" r:id="rId36"/>
    <p:sldId id="292" r:id="rId37"/>
    <p:sldId id="288" r:id="rId38"/>
    <p:sldId id="294" r:id="rId39"/>
    <p:sldId id="314" r:id="rId40"/>
    <p:sldId id="317" r:id="rId41"/>
    <p:sldId id="315" r:id="rId42"/>
    <p:sldId id="316" r:id="rId43"/>
    <p:sldId id="297" r:id="rId44"/>
    <p:sldId id="313" r:id="rId45"/>
    <p:sldId id="310" r:id="rId46"/>
    <p:sldId id="309" r:id="rId47"/>
    <p:sldId id="305" r:id="rId48"/>
    <p:sldId id="311" r:id="rId49"/>
    <p:sldId id="312" r:id="rId50"/>
    <p:sldId id="318" r:id="rId51"/>
    <p:sldId id="319" r:id="rId52"/>
    <p:sldId id="320" r:id="rId53"/>
    <p:sldId id="304" r:id="rId54"/>
    <p:sldId id="287" r:id="rId55"/>
    <p:sldId id="289" r:id="rId56"/>
    <p:sldId id="290" r:id="rId57"/>
    <p:sldId id="291" r:id="rId58"/>
    <p:sldId id="306" r:id="rId59"/>
    <p:sldId id="324" r:id="rId60"/>
    <p:sldId id="307" r:id="rId61"/>
    <p:sldId id="308" r:id="rId62"/>
    <p:sldId id="302" r:id="rId63"/>
    <p:sldId id="303" r:id="rId64"/>
    <p:sldId id="325" r:id="rId65"/>
    <p:sldId id="326" r:id="rId66"/>
    <p:sldId id="327" r:id="rId67"/>
    <p:sldId id="328"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5" autoAdjust="0"/>
  </p:normalViewPr>
  <p:slideViewPr>
    <p:cSldViewPr>
      <p:cViewPr varScale="1">
        <p:scale>
          <a:sx n="85" d="100"/>
          <a:sy n="85" d="100"/>
        </p:scale>
        <p:origin x="-893"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79B40B-156F-4F42-9AFE-320BBEDA5859}" type="datetimeFigureOut">
              <a:rPr lang="en-US" smtClean="0"/>
              <a:pPr/>
              <a:t>10/14/2018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EC78FC-5F9A-4FC5-B9B1-7497777C497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EC78FC-5F9A-4FC5-B9B1-7497777C497E}" type="slidenum">
              <a:rPr lang="en-US" smtClean="0"/>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EC78FC-5F9A-4FC5-B9B1-7497777C497E}"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C57BAF04-D7A3-4AAA-8C18-A34650711C55}" type="datetimeFigureOut">
              <a:rPr lang="en-US" smtClean="0"/>
              <a:pPr/>
              <a:t>10/14/2018</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53427CA3-7896-4C1D-8A74-BC508A7774F2}"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7BAF04-D7A3-4AAA-8C18-A34650711C55}"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27CA3-7896-4C1D-8A74-BC508A7774F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7BAF04-D7A3-4AAA-8C18-A34650711C55}"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27CA3-7896-4C1D-8A74-BC508A7774F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7BAF04-D7A3-4AAA-8C18-A34650711C55}"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27CA3-7896-4C1D-8A74-BC508A7774F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57BAF04-D7A3-4AAA-8C18-A34650711C55}" type="datetimeFigureOut">
              <a:rPr lang="en-US" smtClean="0"/>
              <a:pPr/>
              <a:t>10/14/2018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53427CA3-7896-4C1D-8A74-BC508A7774F2}"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57BAF04-D7A3-4AAA-8C18-A34650711C55}" type="datetimeFigureOut">
              <a:rPr lang="en-US" smtClean="0"/>
              <a:pPr/>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27CA3-7896-4C1D-8A74-BC508A7774F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57BAF04-D7A3-4AAA-8C18-A34650711C55}" type="datetimeFigureOut">
              <a:rPr lang="en-US" smtClean="0"/>
              <a:pPr/>
              <a:t>10/14/2018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27CA3-7896-4C1D-8A74-BC508A7774F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57BAF04-D7A3-4AAA-8C18-A34650711C55}" type="datetimeFigureOut">
              <a:rPr lang="en-US" smtClean="0"/>
              <a:pPr/>
              <a:t>10/14/2018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27CA3-7896-4C1D-8A74-BC508A7774F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BAF04-D7A3-4AAA-8C18-A34650711C55}" type="datetimeFigureOut">
              <a:rPr lang="en-US" smtClean="0"/>
              <a:pPr/>
              <a:t>10/14/2018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27CA3-7896-4C1D-8A74-BC508A7774F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57BAF04-D7A3-4AAA-8C18-A34650711C55}" type="datetimeFigureOut">
              <a:rPr lang="en-US" smtClean="0"/>
              <a:pPr/>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27CA3-7896-4C1D-8A74-BC508A7774F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57BAF04-D7A3-4AAA-8C18-A34650711C55}" type="datetimeFigureOut">
              <a:rPr lang="en-US" smtClean="0"/>
              <a:pPr/>
              <a:t>10/14/2018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27CA3-7896-4C1D-8A74-BC508A7774F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C57BAF04-D7A3-4AAA-8C18-A34650711C55}" type="datetimeFigureOut">
              <a:rPr lang="en-US" smtClean="0"/>
              <a:pPr/>
              <a:t>10/14/2018</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53427CA3-7896-4C1D-8A74-BC508A7774F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hyperlink" Target="https://goo.gl/maps/G6sFUdw1KBD2"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cencoos.org/data/shore/humbold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mathtourist.blogspot.com/2010/05/mobius-continuum.html" TargetMode="External"/><Relationship Id="rId13" Type="http://schemas.openxmlformats.org/officeDocument/2006/relationships/hyperlink" Target="http://mathtourist.blogspot.com/2010/08/manhole-cover-geometry.html" TargetMode="External"/><Relationship Id="rId18" Type="http://schemas.openxmlformats.org/officeDocument/2006/relationships/image" Target="../media/image17.jpeg"/><Relationship Id="rId3" Type="http://schemas.openxmlformats.org/officeDocument/2006/relationships/hyperlink" Target="http://mathtourist.blogspot.com/2010/05/irresistible-edge.html" TargetMode="External"/><Relationship Id="rId7" Type="http://schemas.openxmlformats.org/officeDocument/2006/relationships/hyperlink" Target="http://mathtourist.blogspot.com/2010/05/needle-tower.html" TargetMode="External"/><Relationship Id="rId12" Type="http://schemas.openxmlformats.org/officeDocument/2006/relationships/hyperlink" Target="http://mathtourist.blogspot.com/2009/08/geometric-spectacle-of-water-fountains.html" TargetMode="External"/><Relationship Id="rId17" Type="http://schemas.openxmlformats.org/officeDocument/2006/relationships/image" Target="../media/image16.jpeg"/><Relationship Id="rId2" Type="http://schemas.openxmlformats.org/officeDocument/2006/relationships/hyperlink" Target="http://mathtourist.blogspot.com/2010/05/splitting-trapezoid.html" TargetMode="External"/><Relationship Id="rId16"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hyperlink" Target="http://mathtourist.blogspot.com/2010/05/lewitts-pyramid.html" TargetMode="External"/><Relationship Id="rId11" Type="http://schemas.openxmlformats.org/officeDocument/2006/relationships/hyperlink" Target="http://mathtourist.blogspot.com/2010/07/loops-knots-and-unknots.html" TargetMode="External"/><Relationship Id="rId5" Type="http://schemas.openxmlformats.org/officeDocument/2006/relationships/hyperlink" Target="http://mathtourist.blogspot.com/2010/06/skylight-fractal.html" TargetMode="External"/><Relationship Id="rId15" Type="http://schemas.openxmlformats.org/officeDocument/2006/relationships/hyperlink" Target="http://mathtourist.blogspot.com/2010/08/unit-signs.html" TargetMode="External"/><Relationship Id="rId10" Type="http://schemas.openxmlformats.org/officeDocument/2006/relationships/hyperlink" Target="http://mathtourist.blogspot.com/2010/08/recycling-arrows.html" TargetMode="External"/><Relationship Id="rId4" Type="http://schemas.openxmlformats.org/officeDocument/2006/relationships/hyperlink" Target="http://mathtourist.blogspot.com/2010/06/fire-hydrant-pentagons.html" TargetMode="External"/><Relationship Id="rId9" Type="http://schemas.openxmlformats.org/officeDocument/2006/relationships/hyperlink" Target="http://mathtourist.blogspot.com/2010/06/washington-right-triangle.html" TargetMode="External"/><Relationship Id="rId14" Type="http://schemas.openxmlformats.org/officeDocument/2006/relationships/hyperlink" Target="http://mathtourist.blogspot.com/2010/05/infinity-in-eight-minutes.htm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6.xml"/><Relationship Id="rId5" Type="http://schemas.openxmlformats.org/officeDocument/2006/relationships/image" Target="../media/image73.jpe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etymonline.com/" TargetMode="External"/><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mlb.com/" TargetMode="External"/><Relationship Id="rId2" Type="http://schemas.openxmlformats.org/officeDocument/2006/relationships/image" Target="../media/image87.jpeg"/><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hyperlink" Target="https://l.facebook.com/l.php?u=http://mathbitsnotebook.com/&amp;h=AT2KZnsVsm3R1bMW5Kgjb5z5vHQmnV1eeMpSTcri3mAi9JSjjlyyQZRN9LM5tNjGuPQkO-ivd0MP2toCVHAYVYwML3gXjETZoTlDeCDRxCO7ZGdQm3tVSt-cwpgjD4ioFk3QJb2tjuizGKKMRA" TargetMode="External"/><Relationship Id="rId4" Type="http://schemas.openxmlformats.org/officeDocument/2006/relationships/hyperlink" Target="http://mathbitsnotebook.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4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 Id="rId4" Type="http://schemas.openxmlformats.org/officeDocument/2006/relationships/image" Target="../media/image9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image" Target="../media/image103.jpeg"/></Relationships>
</file>

<file path=ppt/slides/_rels/slide4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5" Type="http://schemas.openxmlformats.org/officeDocument/2006/relationships/image" Target="../media/image112.jpeg"/><Relationship Id="rId4" Type="http://schemas.openxmlformats.org/officeDocument/2006/relationships/image" Target="../media/image111.jpeg"/></Relationships>
</file>

<file path=ppt/slides/_rels/slide5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xml"/><Relationship Id="rId4" Type="http://schemas.openxmlformats.org/officeDocument/2006/relationships/image" Target="../media/image115.jpeg"/></Relationships>
</file>

<file path=ppt/slides/_rels/slide5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56.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6.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6.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8.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 Id="rId9" Type="http://schemas.openxmlformats.org/officeDocument/2006/relationships/image" Target="../media/image143.jpeg"/></Relationships>
</file>

<file path=ppt/slides/_rels/slide5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gi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50.gif"/><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xml"/><Relationship Id="rId5" Type="http://schemas.openxmlformats.org/officeDocument/2006/relationships/image" Target="../media/image155.jpeg"/><Relationship Id="rId4" Type="http://schemas.openxmlformats.org/officeDocument/2006/relationships/image" Target="../media/image154.jpeg"/></Relationships>
</file>

<file path=ppt/slides/_rels/slide6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6.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6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6.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Field Guide to Math in Humboldt </a:t>
            </a:r>
            <a:endParaRPr lang="en-US" dirty="0"/>
          </a:p>
        </p:txBody>
      </p:sp>
      <p:pic>
        <p:nvPicPr>
          <p:cNvPr id="3" name="Picture 2" descr="american legion star.jpg"/>
          <p:cNvPicPr>
            <a:picLocks noChangeAspect="1"/>
          </p:cNvPicPr>
          <p:nvPr/>
        </p:nvPicPr>
        <p:blipFill>
          <a:blip r:embed="rId2" cstate="print"/>
          <a:srcRect l="12195" r="4878"/>
          <a:stretch>
            <a:fillRect/>
          </a:stretch>
        </p:blipFill>
        <p:spPr>
          <a:xfrm>
            <a:off x="685800" y="1371600"/>
            <a:ext cx="1706137" cy="1371600"/>
          </a:xfrm>
          <a:prstGeom prst="rect">
            <a:avLst/>
          </a:prstGeom>
        </p:spPr>
      </p:pic>
      <p:pic>
        <p:nvPicPr>
          <p:cNvPr id="4" name="Picture 3" descr="DSC_0520.JPG"/>
          <p:cNvPicPr>
            <a:picLocks noChangeAspect="1"/>
          </p:cNvPicPr>
          <p:nvPr/>
        </p:nvPicPr>
        <p:blipFill>
          <a:blip r:embed="rId3" cstate="print"/>
          <a:stretch>
            <a:fillRect/>
          </a:stretch>
        </p:blipFill>
        <p:spPr>
          <a:xfrm>
            <a:off x="1981200" y="2286000"/>
            <a:ext cx="1600200" cy="1066800"/>
          </a:xfrm>
          <a:prstGeom prst="rect">
            <a:avLst/>
          </a:prstGeom>
        </p:spPr>
      </p:pic>
      <p:pic>
        <p:nvPicPr>
          <p:cNvPr id="5" name="Picture 4" descr="DSC_0311.JPG"/>
          <p:cNvPicPr>
            <a:picLocks noChangeAspect="1"/>
          </p:cNvPicPr>
          <p:nvPr/>
        </p:nvPicPr>
        <p:blipFill>
          <a:blip r:embed="rId4" cstate="print"/>
          <a:srcRect l="18072" b="12048"/>
          <a:stretch>
            <a:fillRect/>
          </a:stretch>
        </p:blipFill>
        <p:spPr>
          <a:xfrm>
            <a:off x="7010400" y="1371600"/>
            <a:ext cx="1663874" cy="2679326"/>
          </a:xfrm>
          <a:prstGeom prst="rect">
            <a:avLst/>
          </a:prstGeom>
        </p:spPr>
      </p:pic>
      <p:pic>
        <p:nvPicPr>
          <p:cNvPr id="6" name="Content Placeholder 3" descr="DSC_0343.JPG"/>
          <p:cNvPicPr>
            <a:picLocks noChangeAspect="1"/>
          </p:cNvPicPr>
          <p:nvPr/>
        </p:nvPicPr>
        <p:blipFill>
          <a:blip r:embed="rId5" cstate="print"/>
          <a:srcRect l="18160" t="11674" r="11796" b="10499"/>
          <a:stretch>
            <a:fillRect/>
          </a:stretch>
        </p:blipFill>
        <p:spPr>
          <a:xfrm>
            <a:off x="457200" y="3124200"/>
            <a:ext cx="1234440" cy="914400"/>
          </a:xfrm>
          <a:prstGeom prst="rect">
            <a:avLst/>
          </a:prstGeom>
        </p:spPr>
      </p:pic>
      <p:pic>
        <p:nvPicPr>
          <p:cNvPr id="7" name="Content Placeholder 3" descr="fire hydrant close up.jpg"/>
          <p:cNvPicPr>
            <a:picLocks noChangeAspect="1"/>
          </p:cNvPicPr>
          <p:nvPr/>
        </p:nvPicPr>
        <p:blipFill>
          <a:blip r:embed="rId6" cstate="print"/>
          <a:stretch>
            <a:fillRect/>
          </a:stretch>
        </p:blipFill>
        <p:spPr>
          <a:xfrm>
            <a:off x="5943600" y="4724400"/>
            <a:ext cx="1676400" cy="1117600"/>
          </a:xfrm>
          <a:prstGeom prst="rect">
            <a:avLst/>
          </a:prstGeom>
        </p:spPr>
      </p:pic>
      <p:sp>
        <p:nvSpPr>
          <p:cNvPr id="8" name="TextBox 7"/>
          <p:cNvSpPr txBox="1"/>
          <p:nvPr/>
        </p:nvSpPr>
        <p:spPr>
          <a:xfrm>
            <a:off x="1524000" y="6324600"/>
            <a:ext cx="2492734" cy="369332"/>
          </a:xfrm>
          <a:prstGeom prst="rect">
            <a:avLst/>
          </a:prstGeom>
          <a:noFill/>
        </p:spPr>
        <p:txBody>
          <a:bodyPr wrap="none" rtlCol="0">
            <a:spAutoFit/>
          </a:bodyPr>
          <a:lstStyle/>
          <a:p>
            <a:r>
              <a:rPr lang="en-US" dirty="0" smtClean="0"/>
              <a:t>Humboldt Math Festival </a:t>
            </a:r>
            <a:endParaRPr lang="en-US" dirty="0"/>
          </a:p>
        </p:txBody>
      </p:sp>
      <p:pic>
        <p:nvPicPr>
          <p:cNvPr id="10" name="Picture 9" descr="DSC_0528.JPG"/>
          <p:cNvPicPr>
            <a:picLocks noChangeAspect="1"/>
          </p:cNvPicPr>
          <p:nvPr/>
        </p:nvPicPr>
        <p:blipFill>
          <a:blip r:embed="rId7" cstate="print"/>
          <a:srcRect l="19048" r="19048"/>
          <a:stretch>
            <a:fillRect/>
          </a:stretch>
        </p:blipFill>
        <p:spPr>
          <a:xfrm>
            <a:off x="609600" y="4419600"/>
            <a:ext cx="1415143" cy="1524000"/>
          </a:xfrm>
          <a:prstGeom prst="rect">
            <a:avLst/>
          </a:prstGeom>
        </p:spPr>
      </p:pic>
      <p:pic>
        <p:nvPicPr>
          <p:cNvPr id="36866" name="Picture 2" descr="No automatic alt text available."/>
          <p:cNvPicPr>
            <a:picLocks noChangeAspect="1" noChangeArrowheads="1"/>
          </p:cNvPicPr>
          <p:nvPr/>
        </p:nvPicPr>
        <p:blipFill>
          <a:blip r:embed="rId8" cstate="print"/>
          <a:srcRect/>
          <a:stretch>
            <a:fillRect/>
          </a:stretch>
        </p:blipFill>
        <p:spPr bwMode="auto">
          <a:xfrm>
            <a:off x="2209800" y="3733800"/>
            <a:ext cx="1594185" cy="1524001"/>
          </a:xfrm>
          <a:prstGeom prst="rect">
            <a:avLst/>
          </a:prstGeom>
          <a:noFill/>
        </p:spPr>
      </p:pic>
      <p:pic>
        <p:nvPicPr>
          <p:cNvPr id="12" name="Picture 11" descr="HSU Greenhouse.jpg"/>
          <p:cNvPicPr>
            <a:picLocks noChangeAspect="1"/>
          </p:cNvPicPr>
          <p:nvPr/>
        </p:nvPicPr>
        <p:blipFill>
          <a:blip r:embed="rId9" cstate="print"/>
          <a:stretch>
            <a:fillRect/>
          </a:stretch>
        </p:blipFill>
        <p:spPr>
          <a:xfrm>
            <a:off x="3505200" y="2819400"/>
            <a:ext cx="1257300" cy="1257300"/>
          </a:xfrm>
          <a:prstGeom prst="rect">
            <a:avLst/>
          </a:prstGeom>
        </p:spPr>
      </p:pic>
      <p:pic>
        <p:nvPicPr>
          <p:cNvPr id="36868" name="Picture 4" descr="No automatic alt text available."/>
          <p:cNvPicPr>
            <a:picLocks noChangeAspect="1" noChangeArrowheads="1"/>
          </p:cNvPicPr>
          <p:nvPr/>
        </p:nvPicPr>
        <p:blipFill>
          <a:blip r:embed="rId10" cstate="print"/>
          <a:srcRect b="12175"/>
          <a:stretch>
            <a:fillRect/>
          </a:stretch>
        </p:blipFill>
        <p:spPr bwMode="auto">
          <a:xfrm>
            <a:off x="8001000" y="3810000"/>
            <a:ext cx="929878" cy="1088893"/>
          </a:xfrm>
          <a:prstGeom prst="rect">
            <a:avLst/>
          </a:prstGeom>
          <a:noFill/>
        </p:spPr>
      </p:pic>
      <p:pic>
        <p:nvPicPr>
          <p:cNvPr id="36870" name="Picture 6" descr="No automatic alt text available."/>
          <p:cNvPicPr>
            <a:picLocks noChangeAspect="1" noChangeArrowheads="1"/>
          </p:cNvPicPr>
          <p:nvPr/>
        </p:nvPicPr>
        <p:blipFill>
          <a:blip r:embed="rId11" cstate="print"/>
          <a:srcRect l="14444" t="22500" r="14445" b="26667"/>
          <a:stretch>
            <a:fillRect/>
          </a:stretch>
        </p:blipFill>
        <p:spPr bwMode="auto">
          <a:xfrm rot="1314885">
            <a:off x="5614166" y="1361992"/>
            <a:ext cx="1439056" cy="1371600"/>
          </a:xfrm>
          <a:prstGeom prst="rect">
            <a:avLst/>
          </a:prstGeom>
          <a:noFill/>
        </p:spPr>
      </p:pic>
      <p:pic>
        <p:nvPicPr>
          <p:cNvPr id="15" name="Picture 14" descr="MF water fountain.jpg"/>
          <p:cNvPicPr>
            <a:picLocks noChangeAspect="1"/>
          </p:cNvPicPr>
          <p:nvPr/>
        </p:nvPicPr>
        <p:blipFill>
          <a:blip r:embed="rId12" cstate="print"/>
          <a:stretch>
            <a:fillRect/>
          </a:stretch>
        </p:blipFill>
        <p:spPr>
          <a:xfrm>
            <a:off x="3352800" y="1295400"/>
            <a:ext cx="1879600" cy="1409700"/>
          </a:xfrm>
          <a:prstGeom prst="rect">
            <a:avLst/>
          </a:prstGeom>
        </p:spPr>
      </p:pic>
      <p:pic>
        <p:nvPicPr>
          <p:cNvPr id="16" name="Content Placeholder 4" descr="Eureka mandala.jpg"/>
          <p:cNvPicPr>
            <a:picLocks noChangeAspect="1"/>
          </p:cNvPicPr>
          <p:nvPr/>
        </p:nvPicPr>
        <p:blipFill>
          <a:blip r:embed="rId13" cstate="print"/>
          <a:srcRect l="12627" t="15153" r="11610" b="34339"/>
          <a:stretch>
            <a:fillRect/>
          </a:stretch>
        </p:blipFill>
        <p:spPr>
          <a:xfrm>
            <a:off x="3733800" y="4572000"/>
            <a:ext cx="1371600" cy="1371600"/>
          </a:xfrm>
          <a:prstGeom prst="rect">
            <a:avLst/>
          </a:prstGeom>
        </p:spPr>
      </p:pic>
      <p:pic>
        <p:nvPicPr>
          <p:cNvPr id="17" name="Picture 2" descr="Image may contain: sky"/>
          <p:cNvPicPr>
            <a:picLocks noChangeAspect="1" noChangeArrowheads="1"/>
          </p:cNvPicPr>
          <p:nvPr/>
        </p:nvPicPr>
        <p:blipFill>
          <a:blip r:embed="rId14" cstate="print"/>
          <a:srcRect l="22222" r="17949" b="30769"/>
          <a:stretch>
            <a:fillRect/>
          </a:stretch>
        </p:blipFill>
        <p:spPr bwMode="auto">
          <a:xfrm>
            <a:off x="5029200" y="3048000"/>
            <a:ext cx="1679223" cy="1295400"/>
          </a:xfrm>
          <a:prstGeom prst="rect">
            <a:avLst/>
          </a:prstGeom>
          <a:noFill/>
        </p:spPr>
      </p:pic>
    </p:spTree>
  </p:cSld>
  <p:clrMapOvr>
    <a:masterClrMapping/>
  </p:clrMapOvr>
  <p:transition spd="med" advTm="3058">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Technologies: Building Blocks to Career Success No. 7 </a:t>
            </a:r>
            <a:endParaRPr lang="en-US" dirty="0">
              <a:solidFill>
                <a:schemeClr val="bg1"/>
              </a:solidFill>
            </a:endParaRPr>
          </a:p>
        </p:txBody>
      </p:sp>
      <p:pic>
        <p:nvPicPr>
          <p:cNvPr id="4" name="Content Placeholder 3" descr="DSC_0401.JPG"/>
          <p:cNvPicPr>
            <a:picLocks noGrp="1" noChangeAspect="1"/>
          </p:cNvPicPr>
          <p:nvPr>
            <p:ph idx="1"/>
          </p:nvPr>
        </p:nvPicPr>
        <p:blipFill>
          <a:blip r:embed="rId2" cstate="print"/>
          <a:stretch>
            <a:fillRect/>
          </a:stretch>
        </p:blipFill>
        <p:spPr>
          <a:xfrm>
            <a:off x="7010400" y="3886200"/>
            <a:ext cx="1675210" cy="2514600"/>
          </a:xfrm>
        </p:spPr>
      </p:pic>
      <p:pic>
        <p:nvPicPr>
          <p:cNvPr id="6" name="Picture 5" descr="DSC_0396.JPG"/>
          <p:cNvPicPr>
            <a:picLocks noChangeAspect="1"/>
          </p:cNvPicPr>
          <p:nvPr/>
        </p:nvPicPr>
        <p:blipFill>
          <a:blip r:embed="rId3" cstate="print"/>
          <a:stretch>
            <a:fillRect/>
          </a:stretch>
        </p:blipFill>
        <p:spPr>
          <a:xfrm>
            <a:off x="457200" y="1524000"/>
            <a:ext cx="3352800" cy="5029201"/>
          </a:xfrm>
          <a:prstGeom prst="rect">
            <a:avLst/>
          </a:prstGeom>
        </p:spPr>
      </p:pic>
      <p:sp>
        <p:nvSpPr>
          <p:cNvPr id="8" name="TextBox 7"/>
          <p:cNvSpPr txBox="1"/>
          <p:nvPr/>
        </p:nvSpPr>
        <p:spPr>
          <a:xfrm>
            <a:off x="3962401" y="1676400"/>
            <a:ext cx="4267199" cy="2308324"/>
          </a:xfrm>
          <a:prstGeom prst="rect">
            <a:avLst/>
          </a:prstGeom>
          <a:noFill/>
        </p:spPr>
        <p:txBody>
          <a:bodyPr wrap="square" rtlCol="0">
            <a:spAutoFit/>
          </a:bodyPr>
          <a:lstStyle/>
          <a:p>
            <a:r>
              <a:rPr lang="en-US" dirty="0">
                <a:solidFill>
                  <a:schemeClr val="bg1"/>
                </a:solidFill>
              </a:rPr>
              <a:t>Sculpture by Tom </a:t>
            </a:r>
            <a:r>
              <a:rPr lang="en-US" dirty="0" err="1">
                <a:solidFill>
                  <a:schemeClr val="bg1"/>
                </a:solidFill>
              </a:rPr>
              <a:t>McCorkendale</a:t>
            </a:r>
            <a:r>
              <a:rPr lang="en-US" dirty="0">
                <a:solidFill>
                  <a:schemeClr val="bg1"/>
                </a:solidFill>
              </a:rPr>
              <a:t>. "Technologies: Building Blocks to Career Success" </a:t>
            </a:r>
            <a:r>
              <a:rPr lang="en-US" dirty="0" smtClean="0">
                <a:solidFill>
                  <a:schemeClr val="bg1"/>
                </a:solidFill>
              </a:rPr>
              <a:t> College </a:t>
            </a:r>
            <a:r>
              <a:rPr lang="en-US" dirty="0">
                <a:solidFill>
                  <a:schemeClr val="bg1"/>
                </a:solidFill>
              </a:rPr>
              <a:t>of the Redwoods, outside the Technology complex. </a:t>
            </a:r>
            <a:r>
              <a:rPr lang="en-US" dirty="0" smtClean="0">
                <a:solidFill>
                  <a:schemeClr val="bg1"/>
                </a:solidFill>
              </a:rPr>
              <a:t> </a:t>
            </a:r>
            <a:r>
              <a:rPr lang="en-US" dirty="0">
                <a:solidFill>
                  <a:schemeClr val="bg1"/>
                </a:solidFill>
              </a:rPr>
              <a:t>I</a:t>
            </a:r>
            <a:r>
              <a:rPr lang="en-US" dirty="0" smtClean="0">
                <a:solidFill>
                  <a:schemeClr val="bg1"/>
                </a:solidFill>
              </a:rPr>
              <a:t>n </a:t>
            </a:r>
            <a:r>
              <a:rPr lang="en-US" dirty="0">
                <a:solidFill>
                  <a:schemeClr val="bg1"/>
                </a:solidFill>
              </a:rPr>
              <a:t>honor 20 years of the CR Technology </a:t>
            </a:r>
            <a:r>
              <a:rPr lang="en-US" dirty="0" smtClean="0">
                <a:solidFill>
                  <a:schemeClr val="bg1"/>
                </a:solidFill>
              </a:rPr>
              <a:t>programs, 1985. </a:t>
            </a:r>
            <a:r>
              <a:rPr lang="en-US" dirty="0">
                <a:solidFill>
                  <a:schemeClr val="bg1"/>
                </a:solidFill>
              </a:rPr>
              <a:t>The sculpture is </a:t>
            </a:r>
            <a:r>
              <a:rPr lang="en-US" dirty="0" smtClean="0">
                <a:solidFill>
                  <a:schemeClr val="bg1"/>
                </a:solidFill>
              </a:rPr>
              <a:t>even mounted </a:t>
            </a:r>
            <a:r>
              <a:rPr lang="en-US" dirty="0">
                <a:solidFill>
                  <a:schemeClr val="bg1"/>
                </a:solidFill>
              </a:rPr>
              <a:t>with special cube nuts on the base</a:t>
            </a:r>
            <a:r>
              <a:rPr lang="en-US" dirty="0" smtClean="0"/>
              <a:t>.</a:t>
            </a:r>
          </a:p>
        </p:txBody>
      </p:sp>
    </p:spTree>
  </p:cSld>
  <p:clrMapOvr>
    <a:masterClrMapping/>
  </p:clrMapOvr>
  <p:transition advTm="499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8. College of the Redwoods Field House</a:t>
            </a:r>
            <a:endParaRPr lang="en-US" sz="3600" dirty="0"/>
          </a:p>
        </p:txBody>
      </p:sp>
      <p:pic>
        <p:nvPicPr>
          <p:cNvPr id="4" name="Content Placeholder 3" descr="DSC_0410.JPG"/>
          <p:cNvPicPr>
            <a:picLocks noGrp="1" noChangeAspect="1"/>
          </p:cNvPicPr>
          <p:nvPr>
            <p:ph idx="1"/>
          </p:nvPr>
        </p:nvPicPr>
        <p:blipFill>
          <a:blip r:embed="rId2" cstate="print"/>
          <a:stretch>
            <a:fillRect/>
          </a:stretch>
        </p:blipFill>
        <p:spPr>
          <a:xfrm>
            <a:off x="152400" y="4114800"/>
            <a:ext cx="2175272" cy="1450181"/>
          </a:xfrm>
        </p:spPr>
      </p:pic>
      <p:pic>
        <p:nvPicPr>
          <p:cNvPr id="5" name="Picture 4" descr="DSC_0408.JPG"/>
          <p:cNvPicPr>
            <a:picLocks noChangeAspect="1"/>
          </p:cNvPicPr>
          <p:nvPr/>
        </p:nvPicPr>
        <p:blipFill>
          <a:blip r:embed="rId3" cstate="print"/>
          <a:stretch>
            <a:fillRect/>
          </a:stretch>
        </p:blipFill>
        <p:spPr>
          <a:xfrm>
            <a:off x="1219200" y="1295400"/>
            <a:ext cx="5749264" cy="3832843"/>
          </a:xfrm>
          <a:prstGeom prst="rect">
            <a:avLst/>
          </a:prstGeom>
        </p:spPr>
      </p:pic>
      <p:pic>
        <p:nvPicPr>
          <p:cNvPr id="6" name="Picture 5" descr="DSC_0357.JPG"/>
          <p:cNvPicPr>
            <a:picLocks noChangeAspect="1"/>
          </p:cNvPicPr>
          <p:nvPr/>
        </p:nvPicPr>
        <p:blipFill>
          <a:blip r:embed="rId4" cstate="print"/>
          <a:stretch>
            <a:fillRect/>
          </a:stretch>
        </p:blipFill>
        <p:spPr>
          <a:xfrm>
            <a:off x="6019800" y="4114800"/>
            <a:ext cx="2286000" cy="1524000"/>
          </a:xfrm>
          <a:prstGeom prst="rect">
            <a:avLst/>
          </a:prstGeom>
        </p:spPr>
      </p:pic>
      <p:sp>
        <p:nvSpPr>
          <p:cNvPr id="7" name="TextBox 6"/>
          <p:cNvSpPr txBox="1"/>
          <p:nvPr/>
        </p:nvSpPr>
        <p:spPr>
          <a:xfrm>
            <a:off x="762000" y="5943600"/>
            <a:ext cx="7219156" cy="646331"/>
          </a:xfrm>
          <a:prstGeom prst="rect">
            <a:avLst/>
          </a:prstGeom>
          <a:noFill/>
        </p:spPr>
        <p:txBody>
          <a:bodyPr wrap="none" rtlCol="0">
            <a:spAutoFit/>
          </a:bodyPr>
          <a:lstStyle/>
          <a:p>
            <a:r>
              <a:rPr lang="en-US" dirty="0"/>
              <a:t>The Field House at College of the Redwoods. A wonderful 24 sided </a:t>
            </a:r>
            <a:r>
              <a:rPr lang="en-US" dirty="0" smtClean="0"/>
              <a:t>building</a:t>
            </a:r>
          </a:p>
          <a:p>
            <a:r>
              <a:rPr lang="en-US" dirty="0" smtClean="0"/>
              <a:t> </a:t>
            </a:r>
            <a:r>
              <a:rPr lang="en-US" dirty="0"/>
              <a:t>with a pentagonal support system making a domed roof.</a:t>
            </a:r>
          </a:p>
        </p:txBody>
      </p:sp>
    </p:spTree>
  </p:cSld>
  <p:clrMapOvr>
    <a:masterClrMapping/>
  </p:clrMapOvr>
  <p:transition advTm="5055"/>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9. Geodesic Domes </a:t>
            </a:r>
            <a:endParaRPr lang="en-US" dirty="0"/>
          </a:p>
        </p:txBody>
      </p:sp>
      <p:pic>
        <p:nvPicPr>
          <p:cNvPr id="4" name="Content Placeholder 3" descr="DSC_0456.JPG"/>
          <p:cNvPicPr>
            <a:picLocks noGrp="1" noChangeAspect="1"/>
          </p:cNvPicPr>
          <p:nvPr>
            <p:ph idx="1"/>
          </p:nvPr>
        </p:nvPicPr>
        <p:blipFill>
          <a:blip r:embed="rId2" cstate="print"/>
          <a:stretch>
            <a:fillRect/>
          </a:stretch>
        </p:blipFill>
        <p:spPr>
          <a:xfrm>
            <a:off x="6019800" y="1219200"/>
            <a:ext cx="2356229" cy="1570819"/>
          </a:xfrm>
        </p:spPr>
      </p:pic>
      <p:pic>
        <p:nvPicPr>
          <p:cNvPr id="6" name="Picture 5" descr="DSC_0274.JPG"/>
          <p:cNvPicPr>
            <a:picLocks noChangeAspect="1"/>
          </p:cNvPicPr>
          <p:nvPr/>
        </p:nvPicPr>
        <p:blipFill>
          <a:blip r:embed="rId3" cstate="print"/>
          <a:stretch>
            <a:fillRect/>
          </a:stretch>
        </p:blipFill>
        <p:spPr>
          <a:xfrm>
            <a:off x="5486400" y="2895600"/>
            <a:ext cx="3194199" cy="2129466"/>
          </a:xfrm>
          <a:prstGeom prst="rect">
            <a:avLst/>
          </a:prstGeom>
        </p:spPr>
      </p:pic>
      <p:pic>
        <p:nvPicPr>
          <p:cNvPr id="7" name="Picture 6" descr="HSU Greenhouse.jpg"/>
          <p:cNvPicPr>
            <a:picLocks noChangeAspect="1"/>
          </p:cNvPicPr>
          <p:nvPr/>
        </p:nvPicPr>
        <p:blipFill>
          <a:blip r:embed="rId4" cstate="print"/>
          <a:stretch>
            <a:fillRect/>
          </a:stretch>
        </p:blipFill>
        <p:spPr>
          <a:xfrm>
            <a:off x="609600" y="1219200"/>
            <a:ext cx="2247900" cy="2247900"/>
          </a:xfrm>
          <a:prstGeom prst="rect">
            <a:avLst/>
          </a:prstGeom>
        </p:spPr>
      </p:pic>
      <p:sp>
        <p:nvSpPr>
          <p:cNvPr id="8" name="TextBox 7"/>
          <p:cNvSpPr txBox="1"/>
          <p:nvPr/>
        </p:nvSpPr>
        <p:spPr>
          <a:xfrm>
            <a:off x="381001" y="4114800"/>
            <a:ext cx="5181599" cy="1754326"/>
          </a:xfrm>
          <a:prstGeom prst="rect">
            <a:avLst/>
          </a:prstGeom>
          <a:noFill/>
        </p:spPr>
        <p:txBody>
          <a:bodyPr wrap="square" rtlCol="0">
            <a:spAutoFit/>
          </a:bodyPr>
          <a:lstStyle/>
          <a:p>
            <a:r>
              <a:rPr lang="en-US" dirty="0"/>
              <a:t>The Humboldt State University, Dennis K. Walker Greenhouse was opened in 1982. Faith Center Foursquare Church on Bay Street, Eureka has two connected domes. The play structure is in Newburg Park, Fortuna. There are </a:t>
            </a:r>
            <a:r>
              <a:rPr lang="en-US" dirty="0" smtClean="0"/>
              <a:t>several </a:t>
            </a:r>
            <a:r>
              <a:rPr lang="en-US" dirty="0"/>
              <a:t>geodesic dome homes in Fortuna and Eureka.</a:t>
            </a:r>
          </a:p>
        </p:txBody>
      </p:sp>
      <p:pic>
        <p:nvPicPr>
          <p:cNvPr id="5" name="Picture 4" descr="DSC_0277.JPG"/>
          <p:cNvPicPr>
            <a:picLocks noChangeAspect="1"/>
          </p:cNvPicPr>
          <p:nvPr/>
        </p:nvPicPr>
        <p:blipFill>
          <a:blip r:embed="rId5" cstate="print"/>
          <a:stretch>
            <a:fillRect/>
          </a:stretch>
        </p:blipFill>
        <p:spPr>
          <a:xfrm>
            <a:off x="3200400" y="1676400"/>
            <a:ext cx="2514600" cy="1676400"/>
          </a:xfrm>
          <a:prstGeom prst="rect">
            <a:avLst/>
          </a:prstGeom>
        </p:spPr>
      </p:pic>
    </p:spTree>
  </p:cSld>
  <p:clrMapOvr>
    <a:masterClrMapping/>
  </p:clrMapOvr>
  <p:transition advTm="5335"/>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Parabolic Reflectors </a:t>
            </a:r>
            <a:endParaRPr lang="en-US" dirty="0"/>
          </a:p>
        </p:txBody>
      </p:sp>
      <p:pic>
        <p:nvPicPr>
          <p:cNvPr id="4" name="Content Placeholder 3" descr="Focus-balanced_parabolic_reflector.svg  wikipedia.png"/>
          <p:cNvPicPr>
            <a:picLocks noGrp="1" noChangeAspect="1"/>
          </p:cNvPicPr>
          <p:nvPr>
            <p:ph idx="1"/>
          </p:nvPr>
        </p:nvPicPr>
        <p:blipFill>
          <a:blip r:embed="rId3" cstate="print"/>
          <a:stretch>
            <a:fillRect/>
          </a:stretch>
        </p:blipFill>
        <p:spPr>
          <a:xfrm>
            <a:off x="4343400" y="1676400"/>
            <a:ext cx="3352800" cy="1676400"/>
          </a:xfrm>
        </p:spPr>
      </p:pic>
      <p:pic>
        <p:nvPicPr>
          <p:cNvPr id="5" name="Picture 4" descr="DSC_0521.JPG"/>
          <p:cNvPicPr>
            <a:picLocks noChangeAspect="1"/>
          </p:cNvPicPr>
          <p:nvPr/>
        </p:nvPicPr>
        <p:blipFill>
          <a:blip r:embed="rId4" cstate="print"/>
          <a:stretch>
            <a:fillRect/>
          </a:stretch>
        </p:blipFill>
        <p:spPr>
          <a:xfrm>
            <a:off x="914400" y="3810000"/>
            <a:ext cx="3007500" cy="2005000"/>
          </a:xfrm>
          <a:prstGeom prst="rect">
            <a:avLst/>
          </a:prstGeom>
        </p:spPr>
      </p:pic>
      <p:pic>
        <p:nvPicPr>
          <p:cNvPr id="6" name="Picture 5" descr="DSC_0520.JPG"/>
          <p:cNvPicPr>
            <a:picLocks noChangeAspect="1"/>
          </p:cNvPicPr>
          <p:nvPr/>
        </p:nvPicPr>
        <p:blipFill>
          <a:blip r:embed="rId5" cstate="print"/>
          <a:stretch>
            <a:fillRect/>
          </a:stretch>
        </p:blipFill>
        <p:spPr>
          <a:xfrm>
            <a:off x="533400" y="1600200"/>
            <a:ext cx="2400300" cy="1600200"/>
          </a:xfrm>
          <a:prstGeom prst="rect">
            <a:avLst/>
          </a:prstGeom>
        </p:spPr>
      </p:pic>
      <p:sp>
        <p:nvSpPr>
          <p:cNvPr id="7" name="TextBox 6"/>
          <p:cNvSpPr txBox="1"/>
          <p:nvPr/>
        </p:nvSpPr>
        <p:spPr>
          <a:xfrm>
            <a:off x="5029200" y="4191000"/>
            <a:ext cx="184731" cy="369332"/>
          </a:xfrm>
          <a:prstGeom prst="rect">
            <a:avLst/>
          </a:prstGeom>
          <a:noFill/>
        </p:spPr>
        <p:txBody>
          <a:bodyPr wrap="none" rtlCol="0">
            <a:spAutoFit/>
          </a:bodyPr>
          <a:lstStyle/>
          <a:p>
            <a:endParaRPr lang="en-US" dirty="0"/>
          </a:p>
        </p:txBody>
      </p:sp>
      <p:sp>
        <p:nvSpPr>
          <p:cNvPr id="8" name="TextBox 7"/>
          <p:cNvSpPr txBox="1"/>
          <p:nvPr/>
        </p:nvSpPr>
        <p:spPr>
          <a:xfrm>
            <a:off x="4191000" y="3581400"/>
            <a:ext cx="4724400" cy="2031325"/>
          </a:xfrm>
          <a:prstGeom prst="rect">
            <a:avLst/>
          </a:prstGeom>
          <a:noFill/>
        </p:spPr>
        <p:txBody>
          <a:bodyPr wrap="square" rtlCol="0">
            <a:spAutoFit/>
          </a:bodyPr>
          <a:lstStyle/>
          <a:p>
            <a:r>
              <a:rPr lang="en-US" dirty="0" smtClean="0"/>
              <a:t>A parabola reflects all the energy coming into</a:t>
            </a:r>
          </a:p>
          <a:p>
            <a:r>
              <a:rPr lang="en-US" dirty="0" smtClean="0"/>
              <a:t> a central or "focal point". Conversely, energy</a:t>
            </a:r>
          </a:p>
          <a:p>
            <a:r>
              <a:rPr lang="en-US" dirty="0" smtClean="0"/>
              <a:t> emitted from the focal point is sent straight</a:t>
            </a:r>
          </a:p>
          <a:p>
            <a:r>
              <a:rPr lang="en-US" dirty="0" smtClean="0"/>
              <a:t> in a beam like a flashlight (which is a parabolic </a:t>
            </a:r>
          </a:p>
          <a:p>
            <a:r>
              <a:rPr lang="en-US" dirty="0" smtClean="0"/>
              <a:t>mirror behind the bulb). These parabolas are</a:t>
            </a:r>
          </a:p>
          <a:p>
            <a:r>
              <a:rPr lang="en-US" dirty="0" smtClean="0"/>
              <a:t>located at KIEM TV at the base of Humboldt</a:t>
            </a:r>
          </a:p>
          <a:p>
            <a:r>
              <a:rPr lang="en-US" dirty="0" smtClean="0"/>
              <a:t>Hill </a:t>
            </a:r>
            <a:endParaRPr lang="en-US" dirty="0"/>
          </a:p>
        </p:txBody>
      </p:sp>
    </p:spTree>
  </p:cSld>
  <p:clrMapOvr>
    <a:masterClrMapping/>
  </p:clrMapOvr>
  <p:transition advTm="5304"/>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11. Ratios: Giant Tony Llama Boot</a:t>
            </a:r>
            <a:endParaRPr lang="en-US" dirty="0"/>
          </a:p>
        </p:txBody>
      </p:sp>
      <p:pic>
        <p:nvPicPr>
          <p:cNvPr id="126978" name="Picture 2" descr="Image may contain: 1 person, smiling, shoes and outdoor"/>
          <p:cNvPicPr>
            <a:picLocks noChangeAspect="1" noChangeArrowheads="1"/>
          </p:cNvPicPr>
          <p:nvPr/>
        </p:nvPicPr>
        <p:blipFill>
          <a:blip r:embed="rId2" cstate="print"/>
          <a:srcRect/>
          <a:stretch>
            <a:fillRect/>
          </a:stretch>
        </p:blipFill>
        <p:spPr bwMode="auto">
          <a:xfrm>
            <a:off x="381000" y="1219200"/>
            <a:ext cx="3352799" cy="5029200"/>
          </a:xfrm>
          <a:prstGeom prst="rect">
            <a:avLst/>
          </a:prstGeom>
          <a:noFill/>
        </p:spPr>
      </p:pic>
      <p:sp>
        <p:nvSpPr>
          <p:cNvPr id="5" name="TextBox 4"/>
          <p:cNvSpPr txBox="1"/>
          <p:nvPr/>
        </p:nvSpPr>
        <p:spPr>
          <a:xfrm>
            <a:off x="4724400" y="1905000"/>
            <a:ext cx="3276600" cy="3693319"/>
          </a:xfrm>
          <a:prstGeom prst="rect">
            <a:avLst/>
          </a:prstGeom>
          <a:noFill/>
        </p:spPr>
        <p:txBody>
          <a:bodyPr wrap="square" rtlCol="0">
            <a:spAutoFit/>
          </a:bodyPr>
          <a:lstStyle/>
          <a:p>
            <a:r>
              <a:rPr lang="en-US" dirty="0" smtClean="0"/>
              <a:t> The giant Tony Llama boot outside Great Western Clothing Company at 4465 Broadway . The fiberglass boot measures 84.5 inches tall. A similar Tony Llama boot is 15 inches tall. The ratio is 1:5.63 inches from original to the model. </a:t>
            </a:r>
          </a:p>
          <a:p>
            <a:endParaRPr lang="en-US" dirty="0" smtClean="0"/>
          </a:p>
          <a:p>
            <a:r>
              <a:rPr lang="en-US" dirty="0" smtClean="0"/>
              <a:t>Special thanks to Crystal McBride at Great Western for allowing me to measure the boots and posing with the boots too.</a:t>
            </a:r>
            <a:endParaRPr lang="en-US" dirty="0"/>
          </a:p>
        </p:txBody>
      </p:sp>
    </p:spTree>
  </p:cSld>
  <p:clrMapOvr>
    <a:masterClrMapping/>
  </p:clrMapOvr>
  <p:transition advTm="5226"/>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Bathroom Door Trivia</a:t>
            </a:r>
            <a:br>
              <a:rPr lang="en-US" dirty="0" smtClean="0"/>
            </a:br>
            <a:r>
              <a:rPr lang="en-US" dirty="0" smtClean="0"/>
              <a:t> Question </a:t>
            </a:r>
            <a:endParaRPr lang="en-US" dirty="0"/>
          </a:p>
        </p:txBody>
      </p:sp>
      <p:sp>
        <p:nvSpPr>
          <p:cNvPr id="3" name="Content Placeholder 2"/>
          <p:cNvSpPr>
            <a:spLocks noGrp="1"/>
          </p:cNvSpPr>
          <p:nvPr>
            <p:ph idx="1"/>
          </p:nvPr>
        </p:nvSpPr>
        <p:spPr/>
        <p:txBody>
          <a:bodyPr>
            <a:normAutofit/>
          </a:bodyPr>
          <a:lstStyle/>
          <a:p>
            <a:pPr>
              <a:buNone/>
            </a:pPr>
            <a:r>
              <a:rPr lang="en-US" sz="2200" dirty="0" smtClean="0"/>
              <a:t>. </a:t>
            </a:r>
          </a:p>
          <a:p>
            <a:pPr>
              <a:buNone/>
            </a:pPr>
            <a:r>
              <a:rPr lang="en-US" sz="2200" dirty="0" smtClean="0"/>
              <a:t>What shapes do you find around the symbols of a women's and men’s bathroom? </a:t>
            </a:r>
          </a:p>
          <a:p>
            <a:endParaRPr lang="en-US" dirty="0" smtClean="0"/>
          </a:p>
          <a:p>
            <a:pPr>
              <a:buNone/>
            </a:pPr>
            <a:endParaRPr lang="en-US" dirty="0"/>
          </a:p>
        </p:txBody>
      </p:sp>
      <p:pic>
        <p:nvPicPr>
          <p:cNvPr id="8" name="Picture 7" descr="bathroom signs  mermaid &amp; centaur.jpg"/>
          <p:cNvPicPr>
            <a:picLocks noChangeAspect="1"/>
          </p:cNvPicPr>
          <p:nvPr/>
        </p:nvPicPr>
        <p:blipFill>
          <a:blip r:embed="rId2" cstate="print"/>
          <a:srcRect l="13969" t="16571" r="23172" b="17147"/>
          <a:stretch>
            <a:fillRect/>
          </a:stretch>
        </p:blipFill>
        <p:spPr>
          <a:xfrm>
            <a:off x="685800" y="2895600"/>
            <a:ext cx="2057400" cy="2133600"/>
          </a:xfrm>
          <a:prstGeom prst="rect">
            <a:avLst/>
          </a:prstGeom>
        </p:spPr>
      </p:pic>
      <p:pic>
        <p:nvPicPr>
          <p:cNvPr id="9" name="Picture 8" descr="bathroom signs shoes.jpg"/>
          <p:cNvPicPr>
            <a:picLocks noChangeAspect="1"/>
          </p:cNvPicPr>
          <p:nvPr/>
        </p:nvPicPr>
        <p:blipFill>
          <a:blip r:embed="rId3" cstate="print"/>
          <a:stretch>
            <a:fillRect/>
          </a:stretch>
        </p:blipFill>
        <p:spPr>
          <a:xfrm>
            <a:off x="6019800" y="2514600"/>
            <a:ext cx="2587250" cy="1941507"/>
          </a:xfrm>
          <a:prstGeom prst="rect">
            <a:avLst/>
          </a:prstGeom>
        </p:spPr>
      </p:pic>
      <p:pic>
        <p:nvPicPr>
          <p:cNvPr id="10" name="Picture 9" descr="bathroom xx xy signs.jpg"/>
          <p:cNvPicPr>
            <a:picLocks noChangeAspect="1"/>
          </p:cNvPicPr>
          <p:nvPr/>
        </p:nvPicPr>
        <p:blipFill>
          <a:blip r:embed="rId4" cstate="print"/>
          <a:srcRect l="20953" t="7452" r="18516" b="3119"/>
          <a:stretch>
            <a:fillRect/>
          </a:stretch>
        </p:blipFill>
        <p:spPr>
          <a:xfrm>
            <a:off x="3352800" y="4191000"/>
            <a:ext cx="1981200" cy="1828800"/>
          </a:xfrm>
          <a:prstGeom prst="rect">
            <a:avLst/>
          </a:prstGeom>
        </p:spPr>
      </p:pic>
      <p:sp>
        <p:nvSpPr>
          <p:cNvPr id="11" name="TextBox 10"/>
          <p:cNvSpPr txBox="1"/>
          <p:nvPr/>
        </p:nvSpPr>
        <p:spPr>
          <a:xfrm>
            <a:off x="762000" y="6400800"/>
            <a:ext cx="6248400" cy="276999"/>
          </a:xfrm>
          <a:prstGeom prst="rect">
            <a:avLst/>
          </a:prstGeom>
          <a:noFill/>
        </p:spPr>
        <p:txBody>
          <a:bodyPr wrap="square" rtlCol="0">
            <a:spAutoFit/>
          </a:bodyPr>
          <a:lstStyle/>
          <a:p>
            <a:r>
              <a:rPr lang="en-US" sz="1200" dirty="0" smtClean="0"/>
              <a:t>Source: https://www.boredpanda.com/funny-bathroom-signs</a:t>
            </a:r>
            <a:endParaRPr lang="en-US" sz="1200" dirty="0"/>
          </a:p>
        </p:txBody>
      </p:sp>
    </p:spTree>
  </p:cSld>
  <p:clrMapOvr>
    <a:masterClrMapping/>
  </p:clrMapOvr>
  <p:transition advTm="5897"/>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Mens Bathroom sign.jpg"/>
          <p:cNvPicPr>
            <a:picLocks noGrp="1" noChangeAspect="1"/>
          </p:cNvPicPr>
          <p:nvPr>
            <p:ph idx="1"/>
          </p:nvPr>
        </p:nvPicPr>
        <p:blipFill>
          <a:blip r:embed="rId2" cstate="print"/>
          <a:stretch>
            <a:fillRect/>
          </a:stretch>
        </p:blipFill>
        <p:spPr>
          <a:xfrm>
            <a:off x="1828800" y="1752600"/>
            <a:ext cx="2159794" cy="2879725"/>
          </a:xfrm>
        </p:spPr>
      </p:pic>
      <p:pic>
        <p:nvPicPr>
          <p:cNvPr id="5" name="Picture 4" descr="Womens Bathroom sign.jpg"/>
          <p:cNvPicPr>
            <a:picLocks noChangeAspect="1"/>
          </p:cNvPicPr>
          <p:nvPr/>
        </p:nvPicPr>
        <p:blipFill>
          <a:blip r:embed="rId3" cstate="print"/>
          <a:stretch>
            <a:fillRect/>
          </a:stretch>
        </p:blipFill>
        <p:spPr>
          <a:xfrm>
            <a:off x="4953000" y="3429000"/>
            <a:ext cx="2286000" cy="3048000"/>
          </a:xfrm>
          <a:prstGeom prst="rect">
            <a:avLst/>
          </a:prstGeom>
        </p:spPr>
      </p:pic>
    </p:spTree>
  </p:cSld>
  <p:clrMapOvr>
    <a:masterClrMapping/>
  </p:clrMapOvr>
  <p:transition advTm="5257"/>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13. Road Sign Trivia </a:t>
            </a:r>
            <a:br>
              <a:rPr lang="en-US" dirty="0" smtClean="0"/>
            </a:br>
            <a:r>
              <a:rPr lang="en-US" dirty="0" smtClean="0"/>
              <a:t>Questions </a:t>
            </a:r>
            <a:endParaRPr lang="en-US" dirty="0"/>
          </a:p>
        </p:txBody>
      </p:sp>
      <p:sp>
        <p:nvSpPr>
          <p:cNvPr id="3" name="Content Placeholder 2"/>
          <p:cNvSpPr>
            <a:spLocks noGrp="1"/>
          </p:cNvSpPr>
          <p:nvPr>
            <p:ph idx="1"/>
          </p:nvPr>
        </p:nvSpPr>
        <p:spPr/>
        <p:txBody>
          <a:bodyPr>
            <a:normAutofit/>
          </a:bodyPr>
          <a:lstStyle/>
          <a:p>
            <a:r>
              <a:rPr lang="en-US" dirty="0" smtClean="0"/>
              <a:t>Easy</a:t>
            </a:r>
          </a:p>
          <a:p>
            <a:r>
              <a:rPr lang="en-US" dirty="0" smtClean="0"/>
              <a:t>1.  What is the only octagonal sign?</a:t>
            </a:r>
          </a:p>
          <a:p>
            <a:r>
              <a:rPr lang="en-US" dirty="0" smtClean="0"/>
              <a:t>2.  What is the only triangular sign?</a:t>
            </a:r>
          </a:p>
          <a:p>
            <a:pPr>
              <a:buNone/>
            </a:pPr>
            <a:endParaRPr lang="en-US" dirty="0" smtClean="0"/>
          </a:p>
          <a:p>
            <a:r>
              <a:rPr lang="en-US" dirty="0" smtClean="0"/>
              <a:t>Harder</a:t>
            </a:r>
          </a:p>
          <a:p>
            <a:r>
              <a:rPr lang="en-US" dirty="0" smtClean="0"/>
              <a:t>3.  What is the only round road sign?</a:t>
            </a:r>
          </a:p>
          <a:p>
            <a:r>
              <a:rPr lang="en-US" dirty="0" smtClean="0"/>
              <a:t>4.  What sign is in the shape of an X?</a:t>
            </a:r>
            <a:br>
              <a:rPr lang="en-US" dirty="0" smtClean="0"/>
            </a:br>
            <a:endParaRPr lang="en-US" dirty="0"/>
          </a:p>
        </p:txBody>
      </p:sp>
      <p:pic>
        <p:nvPicPr>
          <p:cNvPr id="5" name="Picture 4" descr="brain hard work.jpg"/>
          <p:cNvPicPr>
            <a:picLocks noChangeAspect="1"/>
          </p:cNvPicPr>
          <p:nvPr/>
        </p:nvPicPr>
        <p:blipFill>
          <a:blip r:embed="rId2" cstate="print"/>
          <a:srcRect l="5556" t="35555" r="7778" b="25556"/>
          <a:stretch>
            <a:fillRect/>
          </a:stretch>
        </p:blipFill>
        <p:spPr>
          <a:xfrm>
            <a:off x="2438400" y="3505200"/>
            <a:ext cx="1188720" cy="533400"/>
          </a:xfrm>
          <a:prstGeom prst="rect">
            <a:avLst/>
          </a:prstGeom>
        </p:spPr>
      </p:pic>
    </p:spTree>
  </p:cSld>
  <p:clrMapOvr>
    <a:masterClrMapping/>
  </p:clrMapOvr>
  <p:transition advTm="10125"/>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Road Sign Trivia</a:t>
            </a:r>
            <a:br>
              <a:rPr lang="en-US" dirty="0" smtClean="0"/>
            </a:br>
            <a:r>
              <a:rPr lang="en-US" dirty="0" smtClean="0"/>
              <a:t>Answers </a:t>
            </a:r>
            <a:endParaRPr lang="en-US" dirty="0"/>
          </a:p>
        </p:txBody>
      </p:sp>
      <p:pic>
        <p:nvPicPr>
          <p:cNvPr id="6" name="Picture 5" descr="DSC_0528.JPG"/>
          <p:cNvPicPr>
            <a:picLocks noChangeAspect="1"/>
          </p:cNvPicPr>
          <p:nvPr/>
        </p:nvPicPr>
        <p:blipFill>
          <a:blip r:embed="rId2" cstate="print"/>
          <a:srcRect l="19048" r="19048"/>
          <a:stretch>
            <a:fillRect/>
          </a:stretch>
        </p:blipFill>
        <p:spPr>
          <a:xfrm>
            <a:off x="6400800" y="2438400"/>
            <a:ext cx="1415143" cy="1524000"/>
          </a:xfrm>
          <a:prstGeom prst="rect">
            <a:avLst/>
          </a:prstGeom>
        </p:spPr>
      </p:pic>
      <p:pic>
        <p:nvPicPr>
          <p:cNvPr id="7" name="Picture 6" descr="DSC_0545.JPG"/>
          <p:cNvPicPr>
            <a:picLocks noChangeAspect="1"/>
          </p:cNvPicPr>
          <p:nvPr/>
        </p:nvPicPr>
        <p:blipFill>
          <a:blip r:embed="rId3" cstate="print"/>
          <a:stretch>
            <a:fillRect/>
          </a:stretch>
        </p:blipFill>
        <p:spPr>
          <a:xfrm rot="5400000">
            <a:off x="2760466" y="4402334"/>
            <a:ext cx="2182400" cy="1454933"/>
          </a:xfrm>
          <a:prstGeom prst="rect">
            <a:avLst/>
          </a:prstGeom>
        </p:spPr>
      </p:pic>
      <p:sp>
        <p:nvSpPr>
          <p:cNvPr id="11" name="TextBox 10"/>
          <p:cNvSpPr txBox="1"/>
          <p:nvPr/>
        </p:nvSpPr>
        <p:spPr>
          <a:xfrm>
            <a:off x="2362200" y="2057400"/>
            <a:ext cx="685800" cy="369332"/>
          </a:xfrm>
          <a:prstGeom prst="rect">
            <a:avLst/>
          </a:prstGeom>
          <a:noFill/>
        </p:spPr>
        <p:txBody>
          <a:bodyPr wrap="square" rtlCol="0">
            <a:spAutoFit/>
          </a:bodyPr>
          <a:lstStyle/>
          <a:p>
            <a:r>
              <a:rPr lang="en-US" dirty="0" smtClean="0"/>
              <a:t>1</a:t>
            </a:r>
            <a:endParaRPr lang="en-US" dirty="0"/>
          </a:p>
        </p:txBody>
      </p:sp>
      <p:pic>
        <p:nvPicPr>
          <p:cNvPr id="28674" name="Picture 2" descr="Image may contain: sky, cloud, tree, outdoor and nature"/>
          <p:cNvPicPr>
            <a:picLocks noChangeAspect="1" noChangeArrowheads="1"/>
          </p:cNvPicPr>
          <p:nvPr/>
        </p:nvPicPr>
        <p:blipFill>
          <a:blip r:embed="rId4" cstate="print"/>
          <a:srcRect l="27731" t="18837" r="23379" b="46163"/>
          <a:stretch>
            <a:fillRect/>
          </a:stretch>
        </p:blipFill>
        <p:spPr bwMode="auto">
          <a:xfrm>
            <a:off x="914400" y="2514600"/>
            <a:ext cx="1516743" cy="1447800"/>
          </a:xfrm>
          <a:prstGeom prst="rect">
            <a:avLst/>
          </a:prstGeom>
          <a:noFill/>
        </p:spPr>
      </p:pic>
      <p:sp>
        <p:nvSpPr>
          <p:cNvPr id="14" name="TextBox 13"/>
          <p:cNvSpPr txBox="1"/>
          <p:nvPr/>
        </p:nvSpPr>
        <p:spPr>
          <a:xfrm>
            <a:off x="7162800" y="6629400"/>
            <a:ext cx="184731" cy="369332"/>
          </a:xfrm>
          <a:prstGeom prst="rect">
            <a:avLst/>
          </a:prstGeom>
          <a:noFill/>
        </p:spPr>
        <p:txBody>
          <a:bodyPr wrap="none" rtlCol="0">
            <a:spAutoFit/>
          </a:bodyPr>
          <a:lstStyle/>
          <a:p>
            <a:endParaRPr lang="en-US" dirty="0"/>
          </a:p>
        </p:txBody>
      </p:sp>
      <p:sp>
        <p:nvSpPr>
          <p:cNvPr id="16" name="TextBox 15"/>
          <p:cNvSpPr txBox="1"/>
          <p:nvPr/>
        </p:nvSpPr>
        <p:spPr>
          <a:xfrm>
            <a:off x="4724400" y="4876800"/>
            <a:ext cx="768159" cy="369332"/>
          </a:xfrm>
          <a:prstGeom prst="rect">
            <a:avLst/>
          </a:prstGeom>
          <a:noFill/>
        </p:spPr>
        <p:txBody>
          <a:bodyPr wrap="none" rtlCol="0">
            <a:spAutoFit/>
          </a:bodyPr>
          <a:lstStyle/>
          <a:p>
            <a:r>
              <a:rPr lang="en-US" dirty="0" smtClean="0"/>
              <a:t>2 &amp; 4 </a:t>
            </a:r>
            <a:endParaRPr lang="en-US" dirty="0"/>
          </a:p>
        </p:txBody>
      </p:sp>
      <p:sp>
        <p:nvSpPr>
          <p:cNvPr id="17" name="TextBox 16"/>
          <p:cNvSpPr txBox="1"/>
          <p:nvPr/>
        </p:nvSpPr>
        <p:spPr>
          <a:xfrm>
            <a:off x="7924800" y="2590800"/>
            <a:ext cx="300082" cy="369332"/>
          </a:xfrm>
          <a:prstGeom prst="rect">
            <a:avLst/>
          </a:prstGeom>
          <a:noFill/>
        </p:spPr>
        <p:txBody>
          <a:bodyPr wrap="none" rtlCol="0">
            <a:spAutoFit/>
          </a:bodyPr>
          <a:lstStyle/>
          <a:p>
            <a:r>
              <a:rPr lang="en-US" dirty="0" smtClean="0"/>
              <a:t>4</a:t>
            </a:r>
            <a:endParaRPr lang="en-US" dirty="0"/>
          </a:p>
        </p:txBody>
      </p:sp>
    </p:spTree>
  </p:cSld>
  <p:clrMapOvr>
    <a:masterClrMapping/>
  </p:clrMapOvr>
  <p:transition advTm="5304"/>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Waves  No 14</a:t>
            </a:r>
            <a:endParaRPr lang="en-US" dirty="0"/>
          </a:p>
        </p:txBody>
      </p:sp>
      <p:pic>
        <p:nvPicPr>
          <p:cNvPr id="4" name="Content Placeholder 3" descr="DSC_0552.JPG"/>
          <p:cNvPicPr>
            <a:picLocks noGrp="1" noChangeAspect="1"/>
          </p:cNvPicPr>
          <p:nvPr>
            <p:ph idx="1"/>
          </p:nvPr>
        </p:nvPicPr>
        <p:blipFill>
          <a:blip r:embed="rId2" cstate="print"/>
          <a:stretch>
            <a:fillRect/>
          </a:stretch>
        </p:blipFill>
        <p:spPr>
          <a:xfrm>
            <a:off x="1178329" y="1691322"/>
            <a:ext cx="6787342" cy="4526280"/>
          </a:xfrm>
        </p:spPr>
      </p:pic>
    </p:spTree>
  </p:cSld>
  <p:clrMapOvr>
    <a:masterClrMapping/>
  </p:clrMapOvr>
  <p:transition advTm="5351"/>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the field guide</a:t>
            </a:r>
            <a:endParaRPr lang="en-US" dirty="0"/>
          </a:p>
        </p:txBody>
      </p:sp>
      <p:sp>
        <p:nvSpPr>
          <p:cNvPr id="3" name="Rectangle 2"/>
          <p:cNvSpPr/>
          <p:nvPr/>
        </p:nvSpPr>
        <p:spPr>
          <a:xfrm>
            <a:off x="685800" y="1371600"/>
            <a:ext cx="7315200" cy="4247317"/>
          </a:xfrm>
          <a:prstGeom prst="rect">
            <a:avLst/>
          </a:prstGeom>
        </p:spPr>
        <p:txBody>
          <a:bodyPr wrap="square">
            <a:spAutoFit/>
          </a:bodyPr>
          <a:lstStyle/>
          <a:p>
            <a:r>
              <a:rPr lang="en-US" dirty="0" smtClean="0">
                <a:solidFill>
                  <a:schemeClr val="bg1"/>
                </a:solidFill>
              </a:rPr>
              <a:t>The Field Guide to Math in Humboldt is inspired by the </a:t>
            </a:r>
            <a:r>
              <a:rPr lang="en-US" i="1" dirty="0" smtClean="0">
                <a:solidFill>
                  <a:schemeClr val="bg1"/>
                </a:solidFill>
              </a:rPr>
              <a:t>MAA Field Guild to Math on the National Mall. </a:t>
            </a:r>
            <a:r>
              <a:rPr lang="en-US" dirty="0" smtClean="0">
                <a:solidFill>
                  <a:schemeClr val="bg1"/>
                </a:solidFill>
              </a:rPr>
              <a:t>   We hope this will likewise inspire people, particularly students, to look at the world with a bit more appreciation of mathematics in the natural and man-made world.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If you have ideas or suggestions please drop me an email.   Likewise, if you find an error or have a better explanation, let me know.    The field guide items are also being posted on the Humboldt Math Festival Facebook page.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We are also hoping to create a program of loaning a class set of digital cameras to classes so they can document their own discoveries of math around their school and homes.   If you have an small digital camera you are no longer using,  we would love to put it to good use.    Give Ken Pinkerton a call at (707) 845-7465.   </a:t>
            </a:r>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 Spiral of </a:t>
            </a:r>
            <a:r>
              <a:rPr lang="en-US" dirty="0" smtClean="0"/>
              <a:t>Fermat</a:t>
            </a:r>
            <a:endParaRPr lang="en-US" dirty="0"/>
          </a:p>
        </p:txBody>
      </p:sp>
      <p:sp>
        <p:nvSpPr>
          <p:cNvPr id="3" name="Content Placeholder 2"/>
          <p:cNvSpPr>
            <a:spLocks noGrp="1"/>
          </p:cNvSpPr>
          <p:nvPr>
            <p:ph idx="1"/>
          </p:nvPr>
        </p:nvSpPr>
        <p:spPr>
          <a:xfrm>
            <a:off x="838200" y="4724400"/>
            <a:ext cx="7848600" cy="1401763"/>
          </a:xfrm>
        </p:spPr>
        <p:txBody>
          <a:bodyPr>
            <a:normAutofit fontScale="92500" lnSpcReduction="10000"/>
          </a:bodyPr>
          <a:lstStyle/>
          <a:p>
            <a:pPr>
              <a:buNone/>
            </a:pPr>
            <a:r>
              <a:rPr lang="en-US" sz="1800" dirty="0" smtClean="0"/>
              <a:t>Find it (and walk it) at the Humboldt Botanical Garden, off Tompkins Hill Rd on the</a:t>
            </a:r>
          </a:p>
          <a:p>
            <a:pPr>
              <a:buNone/>
            </a:pPr>
            <a:r>
              <a:rPr lang="en-US" sz="1800" dirty="0" smtClean="0"/>
              <a:t>College of the Redwoods Eureka campus. Utilizing 3D computer software, Fermat’s Spiral was input, drafted and then extruded to create a mound that rises to 6 feet at its center.    Designed by Peter </a:t>
            </a:r>
            <a:r>
              <a:rPr lang="en-US" sz="1800" dirty="0" err="1" smtClean="0"/>
              <a:t>Santino</a:t>
            </a:r>
            <a:r>
              <a:rPr lang="en-US" sz="1800" dirty="0" smtClean="0"/>
              <a:t>.   </a:t>
            </a:r>
            <a:endParaRPr lang="en-US" sz="1800" dirty="0"/>
          </a:p>
        </p:txBody>
      </p:sp>
      <p:pic>
        <p:nvPicPr>
          <p:cNvPr id="5" name="Picture 4" descr="H botanical labarynth.jpg"/>
          <p:cNvPicPr>
            <a:picLocks noChangeAspect="1"/>
          </p:cNvPicPr>
          <p:nvPr/>
        </p:nvPicPr>
        <p:blipFill>
          <a:blip r:embed="rId2" cstate="print"/>
          <a:stretch>
            <a:fillRect/>
          </a:stretch>
        </p:blipFill>
        <p:spPr>
          <a:xfrm>
            <a:off x="685800" y="1295400"/>
            <a:ext cx="4572000" cy="2771775"/>
          </a:xfrm>
          <a:prstGeom prst="rect">
            <a:avLst/>
          </a:prstGeom>
        </p:spPr>
      </p:pic>
      <p:pic>
        <p:nvPicPr>
          <p:cNvPr id="2050" name="Picture 2" descr="Image may contain: outdoor"/>
          <p:cNvPicPr>
            <a:picLocks noChangeAspect="1" noChangeArrowheads="1"/>
          </p:cNvPicPr>
          <p:nvPr/>
        </p:nvPicPr>
        <p:blipFill>
          <a:blip r:embed="rId3" cstate="print"/>
          <a:srcRect/>
          <a:stretch>
            <a:fillRect/>
          </a:stretch>
        </p:blipFill>
        <p:spPr bwMode="auto">
          <a:xfrm>
            <a:off x="5867400" y="1295400"/>
            <a:ext cx="2838559" cy="2255838"/>
          </a:xfrm>
          <a:prstGeom prst="rect">
            <a:avLst/>
          </a:prstGeom>
          <a:noFill/>
        </p:spPr>
      </p:pic>
      <p:sp>
        <p:nvSpPr>
          <p:cNvPr id="7" name="TextBox 6"/>
          <p:cNvSpPr txBox="1"/>
          <p:nvPr/>
        </p:nvSpPr>
        <p:spPr>
          <a:xfrm>
            <a:off x="5943600" y="3810000"/>
            <a:ext cx="2743200" cy="246221"/>
          </a:xfrm>
          <a:prstGeom prst="rect">
            <a:avLst/>
          </a:prstGeom>
          <a:noFill/>
        </p:spPr>
        <p:txBody>
          <a:bodyPr wrap="square" rtlCol="0">
            <a:spAutoFit/>
          </a:bodyPr>
          <a:lstStyle/>
          <a:p>
            <a:r>
              <a:rPr lang="en-US" sz="1000" u="sng" dirty="0" smtClean="0">
                <a:hlinkClick r:id="rId4"/>
              </a:rPr>
              <a:t>https://goo.gl/maps/G6sFUdw1KBD2</a:t>
            </a:r>
            <a:endParaRPr lang="en-US" sz="1000" dirty="0"/>
          </a:p>
        </p:txBody>
      </p:sp>
    </p:spTree>
  </p:cSld>
  <p:clrMapOvr>
    <a:masterClrMapping/>
  </p:clrMapOvr>
  <p:transition advTm="4899"/>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CeNCOOS</a:t>
            </a:r>
            <a:r>
              <a:rPr lang="en-US" dirty="0" smtClean="0"/>
              <a:t> Ocean Observing System</a:t>
            </a:r>
            <a:br>
              <a:rPr lang="en-US" dirty="0" smtClean="0"/>
            </a:br>
            <a:r>
              <a:rPr lang="en-US" dirty="0" smtClean="0"/>
              <a:t>Humboldt Bay   No. 16</a:t>
            </a:r>
            <a:endParaRPr lang="en-US" dirty="0"/>
          </a:p>
        </p:txBody>
      </p:sp>
      <p:sp>
        <p:nvSpPr>
          <p:cNvPr id="3" name="Content Placeholder 2"/>
          <p:cNvSpPr>
            <a:spLocks noGrp="1"/>
          </p:cNvSpPr>
          <p:nvPr>
            <p:ph idx="1"/>
          </p:nvPr>
        </p:nvSpPr>
        <p:spPr/>
        <p:txBody>
          <a:bodyPr/>
          <a:lstStyle/>
          <a:p>
            <a:pPr>
              <a:buNone/>
            </a:pPr>
            <a:endParaRPr lang="en-US" dirty="0" smtClean="0"/>
          </a:p>
          <a:p>
            <a:pPr>
              <a:buNone/>
            </a:pPr>
            <a:endParaRPr lang="en-US" dirty="0" smtClean="0"/>
          </a:p>
          <a:p>
            <a:pPr>
              <a:buNone/>
            </a:pPr>
            <a:endParaRPr lang="en-US" dirty="0" smtClean="0"/>
          </a:p>
          <a:p>
            <a:pPr>
              <a:buNone/>
            </a:pPr>
            <a:endParaRPr lang="en-US" dirty="0"/>
          </a:p>
        </p:txBody>
      </p:sp>
      <p:sp>
        <p:nvSpPr>
          <p:cNvPr id="4" name="TextBox 3"/>
          <p:cNvSpPr txBox="1"/>
          <p:nvPr/>
        </p:nvSpPr>
        <p:spPr>
          <a:xfrm>
            <a:off x="914400" y="1752600"/>
            <a:ext cx="7543800" cy="1200329"/>
          </a:xfrm>
          <a:prstGeom prst="rect">
            <a:avLst/>
          </a:prstGeom>
          <a:noFill/>
        </p:spPr>
        <p:txBody>
          <a:bodyPr wrap="square" rtlCol="0">
            <a:spAutoFit/>
          </a:bodyPr>
          <a:lstStyle/>
          <a:p>
            <a:r>
              <a:rPr lang="en-US" dirty="0" smtClean="0"/>
              <a:t> The Central and Northern California Ocean Observing System (</a:t>
            </a:r>
            <a:r>
              <a:rPr lang="en-US" dirty="0" err="1" smtClean="0"/>
              <a:t>CeNCOOS</a:t>
            </a:r>
            <a:r>
              <a:rPr lang="en-US" dirty="0" smtClean="0"/>
              <a:t>) monitors ocean environmental conditions from Pt. Conception to the Oregon border with stations in Humboldt Bay and Trinidad. Check it out:  </a:t>
            </a:r>
            <a:r>
              <a:rPr lang="en-US" dirty="0" smtClean="0">
                <a:hlinkClick r:id="rId3"/>
              </a:rPr>
              <a:t>https://www.cencoos.org/data/shore/humboldt</a:t>
            </a:r>
            <a:endParaRPr lang="en-US" dirty="0"/>
          </a:p>
        </p:txBody>
      </p:sp>
      <p:pic>
        <p:nvPicPr>
          <p:cNvPr id="16" name="Picture 15"/>
          <p:cNvPicPr/>
          <p:nvPr/>
        </p:nvPicPr>
        <p:blipFill>
          <a:blip r:embed="rId4" cstate="print"/>
          <a:srcRect t="27293" r="69315" b="32714"/>
          <a:stretch>
            <a:fillRect/>
          </a:stretch>
        </p:blipFill>
        <p:spPr bwMode="auto">
          <a:xfrm>
            <a:off x="1447800" y="3276600"/>
            <a:ext cx="5566410" cy="2788920"/>
          </a:xfrm>
          <a:prstGeom prst="rect">
            <a:avLst/>
          </a:prstGeom>
          <a:noFill/>
          <a:ln w="9525">
            <a:noFill/>
            <a:miter lim="800000"/>
            <a:headEnd/>
            <a:tailEnd/>
          </a:ln>
        </p:spPr>
      </p:pic>
    </p:spTree>
  </p:cSld>
  <p:clrMapOvr>
    <a:masterClrMapping/>
  </p:clrMapOvr>
  <p:transition advTm="5584"/>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Square Roots!  No. 17</a:t>
            </a:r>
            <a:endParaRPr lang="en-US" dirty="0"/>
          </a:p>
        </p:txBody>
      </p:sp>
      <p:sp>
        <p:nvSpPr>
          <p:cNvPr id="3" name="Content Placeholder 2"/>
          <p:cNvSpPr>
            <a:spLocks noGrp="1"/>
          </p:cNvSpPr>
          <p:nvPr>
            <p:ph idx="1"/>
          </p:nvPr>
        </p:nvSpPr>
        <p:spPr>
          <a:xfrm>
            <a:off x="4648200" y="3200401"/>
            <a:ext cx="4038600" cy="1905000"/>
          </a:xfrm>
        </p:spPr>
        <p:txBody>
          <a:bodyPr>
            <a:normAutofit/>
          </a:bodyPr>
          <a:lstStyle/>
          <a:p>
            <a:pPr>
              <a:buNone/>
            </a:pPr>
            <a:r>
              <a:rPr lang="en-US" dirty="0" smtClean="0"/>
              <a:t>     </a:t>
            </a:r>
            <a:endParaRPr lang="en-US" dirty="0"/>
          </a:p>
        </p:txBody>
      </p:sp>
      <p:pic>
        <p:nvPicPr>
          <p:cNvPr id="32770" name="Picture 2" descr="Image may contain: outdoor"/>
          <p:cNvPicPr>
            <a:picLocks noChangeAspect="1" noChangeArrowheads="1"/>
          </p:cNvPicPr>
          <p:nvPr/>
        </p:nvPicPr>
        <p:blipFill>
          <a:blip r:embed="rId2" cstate="print"/>
          <a:srcRect/>
          <a:stretch>
            <a:fillRect/>
          </a:stretch>
        </p:blipFill>
        <p:spPr bwMode="auto">
          <a:xfrm>
            <a:off x="304800" y="1219200"/>
            <a:ext cx="5181600" cy="2918969"/>
          </a:xfrm>
          <a:prstGeom prst="rect">
            <a:avLst/>
          </a:prstGeom>
          <a:noFill/>
        </p:spPr>
      </p:pic>
      <p:sp>
        <p:nvSpPr>
          <p:cNvPr id="6" name="TextBox 5"/>
          <p:cNvSpPr txBox="1"/>
          <p:nvPr/>
        </p:nvSpPr>
        <p:spPr>
          <a:xfrm>
            <a:off x="3810000" y="4953000"/>
            <a:ext cx="4038600" cy="1477328"/>
          </a:xfrm>
          <a:prstGeom prst="rect">
            <a:avLst/>
          </a:prstGeom>
          <a:noFill/>
        </p:spPr>
        <p:txBody>
          <a:bodyPr wrap="square" rtlCol="0">
            <a:spAutoFit/>
          </a:bodyPr>
          <a:lstStyle/>
          <a:p>
            <a:r>
              <a:rPr lang="en-US" dirty="0" smtClean="0"/>
              <a:t>Outside Chase Bank , F Street, Eureka. Tip-of-the-hat to Tami Matsumoto  for the photo and info</a:t>
            </a:r>
            <a:r>
              <a:rPr lang="en-US" dirty="0" smtClean="0"/>
              <a:t>.</a:t>
            </a:r>
          </a:p>
          <a:p>
            <a:endParaRPr lang="en-US" dirty="0" smtClean="0"/>
          </a:p>
          <a:p>
            <a:r>
              <a:rPr lang="en-US" dirty="0" smtClean="0"/>
              <a:t>Donald Duck in </a:t>
            </a:r>
            <a:r>
              <a:rPr lang="en-US" dirty="0" err="1" smtClean="0"/>
              <a:t>Mathmagic</a:t>
            </a:r>
            <a:r>
              <a:rPr lang="en-US" dirty="0" smtClean="0"/>
              <a:t> Land</a:t>
            </a:r>
            <a:endParaRPr lang="en-US" dirty="0"/>
          </a:p>
        </p:txBody>
      </p:sp>
      <p:pic>
        <p:nvPicPr>
          <p:cNvPr id="94210" name="Picture 2" descr="No automatic alt text available."/>
          <p:cNvPicPr>
            <a:picLocks noChangeAspect="1" noChangeArrowheads="1"/>
          </p:cNvPicPr>
          <p:nvPr/>
        </p:nvPicPr>
        <p:blipFill>
          <a:blip r:embed="rId3" cstate="print"/>
          <a:srcRect/>
          <a:stretch>
            <a:fillRect/>
          </a:stretch>
        </p:blipFill>
        <p:spPr bwMode="auto">
          <a:xfrm>
            <a:off x="4876800" y="1952625"/>
            <a:ext cx="3200400" cy="2400301"/>
          </a:xfrm>
          <a:prstGeom prst="rect">
            <a:avLst/>
          </a:prstGeom>
          <a:noFill/>
        </p:spPr>
      </p:pic>
    </p:spTree>
  </p:cSld>
  <p:clrMapOvr>
    <a:masterClrMapping/>
  </p:clrMapOvr>
  <p:transition advTm="4711"/>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18. Double Helix </a:t>
            </a:r>
            <a:endParaRPr lang="en-US" dirty="0"/>
          </a:p>
        </p:txBody>
      </p:sp>
      <p:sp>
        <p:nvSpPr>
          <p:cNvPr id="5" name="TextBox 4"/>
          <p:cNvSpPr txBox="1"/>
          <p:nvPr/>
        </p:nvSpPr>
        <p:spPr>
          <a:xfrm>
            <a:off x="762000" y="1752600"/>
            <a:ext cx="5410200" cy="369332"/>
          </a:xfrm>
          <a:prstGeom prst="rect">
            <a:avLst/>
          </a:prstGeom>
          <a:noFill/>
        </p:spPr>
        <p:txBody>
          <a:bodyPr wrap="square" rtlCol="0">
            <a:spAutoFit/>
          </a:bodyPr>
          <a:lstStyle/>
          <a:p>
            <a:endParaRPr lang="en-US" dirty="0"/>
          </a:p>
        </p:txBody>
      </p:sp>
      <p:pic>
        <p:nvPicPr>
          <p:cNvPr id="2050" name="Picture 2" descr="Chemistry, dna, genetics, genome, helix, medical, molecule "/>
          <p:cNvPicPr>
            <a:picLocks noChangeAspect="1" noChangeArrowheads="1"/>
          </p:cNvPicPr>
          <p:nvPr/>
        </p:nvPicPr>
        <p:blipFill>
          <a:blip r:embed="rId2" cstate="print"/>
          <a:srcRect/>
          <a:stretch>
            <a:fillRect/>
          </a:stretch>
        </p:blipFill>
        <p:spPr bwMode="auto">
          <a:xfrm>
            <a:off x="5257800" y="838200"/>
            <a:ext cx="2577602" cy="2582863"/>
          </a:xfrm>
          <a:prstGeom prst="rect">
            <a:avLst/>
          </a:prstGeom>
          <a:noFill/>
        </p:spPr>
      </p:pic>
      <p:sp>
        <p:nvSpPr>
          <p:cNvPr id="8" name="TextBox 7"/>
          <p:cNvSpPr txBox="1"/>
          <p:nvPr/>
        </p:nvSpPr>
        <p:spPr>
          <a:xfrm>
            <a:off x="990600" y="5867400"/>
            <a:ext cx="5715000" cy="276999"/>
          </a:xfrm>
          <a:prstGeom prst="rect">
            <a:avLst/>
          </a:prstGeom>
          <a:noFill/>
        </p:spPr>
        <p:txBody>
          <a:bodyPr wrap="square" rtlCol="0">
            <a:spAutoFit/>
          </a:bodyPr>
          <a:lstStyle/>
          <a:p>
            <a:r>
              <a:rPr lang="en-US" sz="1200" dirty="0" smtClean="0"/>
              <a:t>Illustration source: http://chittagongit.com/icon/dna-helix-icon-0.html</a:t>
            </a:r>
            <a:endParaRPr lang="en-US" sz="1200" dirty="0"/>
          </a:p>
        </p:txBody>
      </p:sp>
      <p:pic>
        <p:nvPicPr>
          <p:cNvPr id="9" name="Picture 8" descr="DSC_0565.JPG"/>
          <p:cNvPicPr>
            <a:picLocks noChangeAspect="1"/>
          </p:cNvPicPr>
          <p:nvPr/>
        </p:nvPicPr>
        <p:blipFill>
          <a:blip r:embed="rId3" cstate="print"/>
          <a:srcRect l="19445" r="19444"/>
          <a:stretch>
            <a:fillRect/>
          </a:stretch>
        </p:blipFill>
        <p:spPr>
          <a:xfrm>
            <a:off x="1219200" y="1295400"/>
            <a:ext cx="1676400" cy="4114800"/>
          </a:xfrm>
          <a:prstGeom prst="rect">
            <a:avLst/>
          </a:prstGeom>
        </p:spPr>
      </p:pic>
      <p:pic>
        <p:nvPicPr>
          <p:cNvPr id="10" name="Picture 9" descr="DSC_0566.JPG"/>
          <p:cNvPicPr>
            <a:picLocks noChangeAspect="1"/>
          </p:cNvPicPr>
          <p:nvPr/>
        </p:nvPicPr>
        <p:blipFill>
          <a:blip r:embed="rId4" cstate="print"/>
          <a:stretch>
            <a:fillRect/>
          </a:stretch>
        </p:blipFill>
        <p:spPr>
          <a:xfrm>
            <a:off x="4343400" y="3962400"/>
            <a:ext cx="2362200" cy="1574800"/>
          </a:xfrm>
          <a:prstGeom prst="rect">
            <a:avLst/>
          </a:prstGeom>
        </p:spPr>
      </p:pic>
      <p:sp>
        <p:nvSpPr>
          <p:cNvPr id="11" name="TextBox 10"/>
          <p:cNvSpPr txBox="1"/>
          <p:nvPr/>
        </p:nvSpPr>
        <p:spPr>
          <a:xfrm>
            <a:off x="1219200" y="5562600"/>
            <a:ext cx="1643527" cy="276999"/>
          </a:xfrm>
          <a:prstGeom prst="rect">
            <a:avLst/>
          </a:prstGeom>
          <a:noFill/>
        </p:spPr>
        <p:txBody>
          <a:bodyPr wrap="none" rtlCol="0">
            <a:spAutoFit/>
          </a:bodyPr>
          <a:lstStyle/>
          <a:p>
            <a:r>
              <a:rPr lang="en-US" sz="1200" dirty="0" smtClean="0"/>
              <a:t>Pine Hill School, Eureka</a:t>
            </a:r>
            <a:endParaRPr lang="en-US" sz="1200" dirty="0"/>
          </a:p>
        </p:txBody>
      </p:sp>
    </p:spTree>
  </p:cSld>
  <p:clrMapOvr>
    <a:masterClrMapping/>
  </p:clrMapOvr>
  <p:transition advTm="6318"/>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19. How Many Colors on a Map? </a:t>
            </a:r>
            <a:endParaRPr lang="en-US" dirty="0"/>
          </a:p>
        </p:txBody>
      </p:sp>
      <p:pic>
        <p:nvPicPr>
          <p:cNvPr id="1026" name="Picture 2"/>
          <p:cNvPicPr>
            <a:picLocks noGrp="1" noChangeAspect="1" noChangeArrowheads="1"/>
          </p:cNvPicPr>
          <p:nvPr>
            <p:ph idx="1"/>
          </p:nvPr>
        </p:nvPicPr>
        <p:blipFill>
          <a:blip r:embed="rId2" cstate="print"/>
          <a:stretch>
            <a:fillRect/>
          </a:stretch>
        </p:blipFill>
        <p:spPr bwMode="auto">
          <a:xfrm>
            <a:off x="457200" y="2536032"/>
            <a:ext cx="8229600" cy="2836861"/>
          </a:xfrm>
          <a:prstGeom prst="rect">
            <a:avLst/>
          </a:prstGeom>
          <a:noFill/>
          <a:ln w="9525">
            <a:noFill/>
            <a:miter lim="800000"/>
            <a:headEnd/>
            <a:tailEnd/>
          </a:ln>
        </p:spPr>
      </p:pic>
      <p:sp>
        <p:nvSpPr>
          <p:cNvPr id="5" name="TextBox 4"/>
          <p:cNvSpPr txBox="1"/>
          <p:nvPr/>
        </p:nvSpPr>
        <p:spPr>
          <a:xfrm>
            <a:off x="3657600" y="5943600"/>
            <a:ext cx="4419600" cy="276999"/>
          </a:xfrm>
          <a:prstGeom prst="rect">
            <a:avLst/>
          </a:prstGeom>
          <a:noFill/>
        </p:spPr>
        <p:txBody>
          <a:bodyPr wrap="square" rtlCol="0">
            <a:spAutoFit/>
          </a:bodyPr>
          <a:lstStyle/>
          <a:p>
            <a:r>
              <a:rPr lang="en-US" sz="1200" dirty="0" smtClean="0"/>
              <a:t>Web source: http://gwydir.demon.co.uk/jo/games/puzzles/map.htm</a:t>
            </a:r>
            <a:endParaRPr lang="en-US" sz="1200" dirty="0"/>
          </a:p>
        </p:txBody>
      </p:sp>
      <p:pic>
        <p:nvPicPr>
          <p:cNvPr id="6" name="Picture 5" descr="DSC_0575.JPG"/>
          <p:cNvPicPr>
            <a:picLocks noChangeAspect="1"/>
          </p:cNvPicPr>
          <p:nvPr/>
        </p:nvPicPr>
        <p:blipFill>
          <a:blip r:embed="rId3" cstate="print"/>
          <a:srcRect b="22857"/>
          <a:stretch>
            <a:fillRect/>
          </a:stretch>
        </p:blipFill>
        <p:spPr>
          <a:xfrm>
            <a:off x="533400" y="1447800"/>
            <a:ext cx="4000500" cy="2057400"/>
          </a:xfrm>
          <a:prstGeom prst="rect">
            <a:avLst/>
          </a:prstGeom>
        </p:spPr>
      </p:pic>
      <p:sp>
        <p:nvSpPr>
          <p:cNvPr id="7" name="TextBox 6"/>
          <p:cNvSpPr txBox="1"/>
          <p:nvPr/>
        </p:nvSpPr>
        <p:spPr>
          <a:xfrm>
            <a:off x="533400" y="3657600"/>
            <a:ext cx="2438400" cy="276999"/>
          </a:xfrm>
          <a:prstGeom prst="rect">
            <a:avLst/>
          </a:prstGeom>
          <a:noFill/>
        </p:spPr>
        <p:txBody>
          <a:bodyPr wrap="square" rtlCol="0">
            <a:spAutoFit/>
          </a:bodyPr>
          <a:lstStyle/>
          <a:p>
            <a:r>
              <a:rPr lang="en-US" sz="1200" dirty="0" smtClean="0"/>
              <a:t>Alice Birney School,  Eureka </a:t>
            </a:r>
            <a:endParaRPr lang="en-US" sz="1200" dirty="0"/>
          </a:p>
        </p:txBody>
      </p:sp>
      <p:pic>
        <p:nvPicPr>
          <p:cNvPr id="8" name="Picture 2"/>
          <p:cNvPicPr>
            <a:picLocks noChangeAspect="1" noChangeArrowheads="1"/>
          </p:cNvPicPr>
          <p:nvPr/>
        </p:nvPicPr>
        <p:blipFill>
          <a:blip r:embed="rId2" cstate="print"/>
          <a:srcRect l="6987" t="9788" r="62037" b="82398"/>
          <a:stretch>
            <a:fillRect/>
          </a:stretch>
        </p:blipFill>
        <p:spPr bwMode="auto">
          <a:xfrm>
            <a:off x="4648200" y="3352800"/>
            <a:ext cx="3505200" cy="304800"/>
          </a:xfrm>
          <a:prstGeom prst="rect">
            <a:avLst/>
          </a:prstGeom>
          <a:noFill/>
          <a:ln w="9525">
            <a:noFill/>
            <a:miter lim="800000"/>
            <a:headEnd/>
            <a:tailEnd/>
          </a:ln>
        </p:spPr>
      </p:pic>
    </p:spTree>
  </p:cSld>
  <p:clrMapOvr>
    <a:masterClrMapping/>
  </p:clrMapOvr>
  <p:transition advTm="6552"/>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 </a:t>
            </a:r>
            <a:r>
              <a:rPr lang="en-US" dirty="0" err="1" smtClean="0"/>
              <a:t>Dolosse</a:t>
            </a:r>
            <a:r>
              <a:rPr lang="en-US" dirty="0" smtClean="0"/>
              <a:t> </a:t>
            </a:r>
            <a:endParaRPr lang="en-US" dirty="0"/>
          </a:p>
        </p:txBody>
      </p:sp>
      <p:pic>
        <p:nvPicPr>
          <p:cNvPr id="3" name="Picture 2" descr="DSC_0561.JPG"/>
          <p:cNvPicPr>
            <a:picLocks noChangeAspect="1"/>
          </p:cNvPicPr>
          <p:nvPr/>
        </p:nvPicPr>
        <p:blipFill>
          <a:blip r:embed="rId2" cstate="print"/>
          <a:stretch>
            <a:fillRect/>
          </a:stretch>
        </p:blipFill>
        <p:spPr>
          <a:xfrm>
            <a:off x="228600" y="1371600"/>
            <a:ext cx="4362401" cy="2908267"/>
          </a:xfrm>
          <a:prstGeom prst="rect">
            <a:avLst/>
          </a:prstGeom>
        </p:spPr>
      </p:pic>
      <p:pic>
        <p:nvPicPr>
          <p:cNvPr id="4" name="Picture 3" descr="DSC_0604.JPG"/>
          <p:cNvPicPr>
            <a:picLocks noChangeAspect="1"/>
          </p:cNvPicPr>
          <p:nvPr/>
        </p:nvPicPr>
        <p:blipFill>
          <a:blip r:embed="rId3" cstate="print"/>
          <a:stretch>
            <a:fillRect/>
          </a:stretch>
        </p:blipFill>
        <p:spPr>
          <a:xfrm>
            <a:off x="7391400" y="4267200"/>
            <a:ext cx="1520800" cy="2281200"/>
          </a:xfrm>
          <a:prstGeom prst="rect">
            <a:avLst/>
          </a:prstGeom>
        </p:spPr>
      </p:pic>
      <p:pic>
        <p:nvPicPr>
          <p:cNvPr id="5" name="Picture 4" descr="DSC_0605.JPG"/>
          <p:cNvPicPr>
            <a:picLocks noChangeAspect="1"/>
          </p:cNvPicPr>
          <p:nvPr/>
        </p:nvPicPr>
        <p:blipFill>
          <a:blip r:embed="rId4" cstate="print"/>
          <a:stretch>
            <a:fillRect/>
          </a:stretch>
        </p:blipFill>
        <p:spPr>
          <a:xfrm>
            <a:off x="6477000" y="533400"/>
            <a:ext cx="2181200" cy="3271800"/>
          </a:xfrm>
          <a:prstGeom prst="rect">
            <a:avLst/>
          </a:prstGeom>
        </p:spPr>
      </p:pic>
      <p:sp>
        <p:nvSpPr>
          <p:cNvPr id="6" name="Rectangle 5"/>
          <p:cNvSpPr/>
          <p:nvPr/>
        </p:nvSpPr>
        <p:spPr>
          <a:xfrm>
            <a:off x="381000" y="4419600"/>
            <a:ext cx="6477000" cy="1477328"/>
          </a:xfrm>
          <a:prstGeom prst="rect">
            <a:avLst/>
          </a:prstGeom>
        </p:spPr>
        <p:txBody>
          <a:bodyPr wrap="square">
            <a:spAutoFit/>
          </a:bodyPr>
          <a:lstStyle/>
          <a:p>
            <a:r>
              <a:rPr lang="en-US" dirty="0" smtClean="0"/>
              <a:t> </a:t>
            </a:r>
            <a:r>
              <a:rPr lang="en-US" dirty="0" err="1" smtClean="0"/>
              <a:t>Dolos</a:t>
            </a:r>
            <a:r>
              <a:rPr lang="en-US" dirty="0" smtClean="0"/>
              <a:t> (plural </a:t>
            </a:r>
            <a:r>
              <a:rPr lang="en-US" dirty="0" err="1" smtClean="0"/>
              <a:t>Dolosse</a:t>
            </a:r>
            <a:r>
              <a:rPr lang="en-US" dirty="0" smtClean="0"/>
              <a:t>) are massive 42 ton steel reinforced concrete bodies that have the appearance of a capital H with tapering arms and one of the uprights turned 90 degrees. Almost 5000 </a:t>
            </a:r>
            <a:r>
              <a:rPr lang="en-US" dirty="0" err="1" smtClean="0"/>
              <a:t>dolosse</a:t>
            </a:r>
            <a:r>
              <a:rPr lang="en-US" dirty="0" smtClean="0"/>
              <a:t> reinforce the north and south jetty to prevent erosion and storm damage.    </a:t>
            </a:r>
            <a:endParaRPr lang="en-US" dirty="0"/>
          </a:p>
        </p:txBody>
      </p:sp>
    </p:spTree>
  </p:cSld>
  <p:clrMapOvr>
    <a:masterClrMapping/>
  </p:clrMapOvr>
  <p:transition advTm="4914"/>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21 Hexagon &amp; Radial Symmetry </a:t>
            </a:r>
            <a:endParaRPr lang="en-US" dirty="0"/>
          </a:p>
        </p:txBody>
      </p:sp>
      <p:pic>
        <p:nvPicPr>
          <p:cNvPr id="3" name="Picture 2" descr="hexagonal valves shayne Sines..jpg"/>
          <p:cNvPicPr>
            <a:picLocks noChangeAspect="1"/>
          </p:cNvPicPr>
          <p:nvPr/>
        </p:nvPicPr>
        <p:blipFill>
          <a:blip r:embed="rId2" cstate="print"/>
          <a:srcRect t="12500" b="18056"/>
          <a:stretch>
            <a:fillRect/>
          </a:stretch>
        </p:blipFill>
        <p:spPr>
          <a:xfrm>
            <a:off x="4495800" y="1741311"/>
            <a:ext cx="3962400" cy="3668889"/>
          </a:xfrm>
          <a:prstGeom prst="rect">
            <a:avLst/>
          </a:prstGeom>
        </p:spPr>
      </p:pic>
      <p:sp>
        <p:nvSpPr>
          <p:cNvPr id="4" name="TextBox 3"/>
          <p:cNvSpPr txBox="1"/>
          <p:nvPr/>
        </p:nvSpPr>
        <p:spPr>
          <a:xfrm>
            <a:off x="1219200" y="2133600"/>
            <a:ext cx="3155736" cy="923330"/>
          </a:xfrm>
          <a:prstGeom prst="rect">
            <a:avLst/>
          </a:prstGeom>
          <a:noFill/>
        </p:spPr>
        <p:txBody>
          <a:bodyPr wrap="none" rtlCol="0">
            <a:spAutoFit/>
          </a:bodyPr>
          <a:lstStyle/>
          <a:p>
            <a:r>
              <a:rPr lang="en-US" dirty="0" smtClean="0"/>
              <a:t>Fire hydrant on the back of</a:t>
            </a:r>
          </a:p>
          <a:p>
            <a:r>
              <a:rPr lang="en-US" dirty="0" smtClean="0"/>
              <a:t>Target.  Thanks to Shayne </a:t>
            </a:r>
            <a:r>
              <a:rPr lang="en-US" dirty="0" err="1" smtClean="0"/>
              <a:t>Sines</a:t>
            </a:r>
            <a:r>
              <a:rPr lang="en-US" dirty="0" smtClean="0"/>
              <a:t> </a:t>
            </a:r>
          </a:p>
          <a:p>
            <a:r>
              <a:rPr lang="en-US" dirty="0" smtClean="0"/>
              <a:t>For the photo and info. </a:t>
            </a:r>
            <a:endParaRPr lang="en-US" dirty="0"/>
          </a:p>
        </p:txBody>
      </p:sp>
    </p:spTree>
  </p:cSld>
  <p:clrMapOvr>
    <a:masterClrMapping/>
  </p:clrMapOvr>
  <p:transition advTm="4992"/>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Internal Symmetry  </a:t>
            </a:r>
            <a:endParaRPr lang="en-US" dirty="0"/>
          </a:p>
        </p:txBody>
      </p:sp>
      <p:pic>
        <p:nvPicPr>
          <p:cNvPr id="3" name="Picture 2" descr="MF Internal symmetry  J. Rasband.jpg"/>
          <p:cNvPicPr>
            <a:picLocks noChangeAspect="1"/>
          </p:cNvPicPr>
          <p:nvPr/>
        </p:nvPicPr>
        <p:blipFill>
          <a:blip r:embed="rId2" cstate="print"/>
          <a:stretch>
            <a:fillRect/>
          </a:stretch>
        </p:blipFill>
        <p:spPr>
          <a:xfrm>
            <a:off x="533400" y="1524000"/>
            <a:ext cx="3314700" cy="4419600"/>
          </a:xfrm>
          <a:prstGeom prst="rect">
            <a:avLst/>
          </a:prstGeom>
        </p:spPr>
      </p:pic>
      <p:sp>
        <p:nvSpPr>
          <p:cNvPr id="4" name="TextBox 3"/>
          <p:cNvSpPr txBox="1"/>
          <p:nvPr/>
        </p:nvSpPr>
        <p:spPr>
          <a:xfrm>
            <a:off x="4572000" y="2057400"/>
            <a:ext cx="3488647" cy="923330"/>
          </a:xfrm>
          <a:prstGeom prst="rect">
            <a:avLst/>
          </a:prstGeom>
          <a:noFill/>
        </p:spPr>
        <p:txBody>
          <a:bodyPr wrap="none" rtlCol="0">
            <a:spAutoFit/>
          </a:bodyPr>
          <a:lstStyle/>
          <a:p>
            <a:r>
              <a:rPr lang="en-US" dirty="0" smtClean="0"/>
              <a:t>Angels of Hope Thrift Store, Arcata.</a:t>
            </a:r>
          </a:p>
          <a:p>
            <a:r>
              <a:rPr lang="en-US" dirty="0" smtClean="0"/>
              <a:t>Thanks to Jessica </a:t>
            </a:r>
            <a:r>
              <a:rPr lang="en-US" dirty="0" err="1" smtClean="0"/>
              <a:t>Rasband</a:t>
            </a:r>
            <a:r>
              <a:rPr lang="en-US" dirty="0" smtClean="0"/>
              <a:t> for the</a:t>
            </a:r>
          </a:p>
          <a:p>
            <a:r>
              <a:rPr lang="en-US" dirty="0" smtClean="0"/>
              <a:t>Photo and info.  </a:t>
            </a:r>
          </a:p>
        </p:txBody>
      </p:sp>
    </p:spTree>
  </p:cSld>
  <p:clrMapOvr>
    <a:masterClrMapping/>
  </p:clrMapOvr>
  <p:transition advTm="4851"/>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22 Tessellations Scrapper’s Edge</a:t>
            </a:r>
            <a:endParaRPr lang="en-US" dirty="0"/>
          </a:p>
        </p:txBody>
      </p:sp>
      <p:pic>
        <p:nvPicPr>
          <p:cNvPr id="3" name="Picture 2" descr="DSC_0637.JPG"/>
          <p:cNvPicPr>
            <a:picLocks noChangeAspect="1"/>
          </p:cNvPicPr>
          <p:nvPr/>
        </p:nvPicPr>
        <p:blipFill>
          <a:blip r:embed="rId2" cstate="print"/>
          <a:stretch>
            <a:fillRect/>
          </a:stretch>
        </p:blipFill>
        <p:spPr>
          <a:xfrm>
            <a:off x="5562600" y="4343400"/>
            <a:ext cx="3200400" cy="2133600"/>
          </a:xfrm>
          <a:prstGeom prst="rect">
            <a:avLst/>
          </a:prstGeom>
        </p:spPr>
      </p:pic>
      <p:pic>
        <p:nvPicPr>
          <p:cNvPr id="4" name="Picture 3" descr="DSC_0638.JPG"/>
          <p:cNvPicPr>
            <a:picLocks noChangeAspect="1"/>
          </p:cNvPicPr>
          <p:nvPr/>
        </p:nvPicPr>
        <p:blipFill>
          <a:blip r:embed="rId3" cstate="print"/>
          <a:srcRect t="24506" b="23420"/>
          <a:stretch>
            <a:fillRect/>
          </a:stretch>
        </p:blipFill>
        <p:spPr>
          <a:xfrm>
            <a:off x="304800" y="1371600"/>
            <a:ext cx="7243306" cy="2514600"/>
          </a:xfrm>
          <a:prstGeom prst="rect">
            <a:avLst/>
          </a:prstGeom>
        </p:spPr>
      </p:pic>
      <p:sp>
        <p:nvSpPr>
          <p:cNvPr id="5" name="TextBox 4"/>
          <p:cNvSpPr txBox="1"/>
          <p:nvPr/>
        </p:nvSpPr>
        <p:spPr>
          <a:xfrm>
            <a:off x="1066800" y="4648200"/>
            <a:ext cx="4151136" cy="984885"/>
          </a:xfrm>
          <a:prstGeom prst="rect">
            <a:avLst/>
          </a:prstGeom>
          <a:noFill/>
        </p:spPr>
        <p:txBody>
          <a:bodyPr wrap="none" rtlCol="0">
            <a:spAutoFit/>
          </a:bodyPr>
          <a:lstStyle/>
          <a:p>
            <a:r>
              <a:rPr lang="en-US" sz="2000" b="1" dirty="0" smtClean="0"/>
              <a:t>Scrapper’s Edge,  Eureka.  Created by </a:t>
            </a:r>
          </a:p>
          <a:p>
            <a:r>
              <a:rPr lang="en-US" sz="2000" b="1" dirty="0" smtClean="0"/>
              <a:t>Katie Texas </a:t>
            </a:r>
          </a:p>
          <a:p>
            <a:endParaRPr lang="en-US" dirty="0"/>
          </a:p>
        </p:txBody>
      </p:sp>
    </p:spTree>
  </p:cSld>
  <p:clrMapOvr>
    <a:masterClrMapping/>
  </p:clrMapOvr>
  <p:transition advTm="5195"/>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23 Pi Symbol </a:t>
            </a:r>
            <a:endParaRPr lang="en-US" dirty="0"/>
          </a:p>
        </p:txBody>
      </p:sp>
      <p:pic>
        <p:nvPicPr>
          <p:cNvPr id="3" name="Picture 2" descr="MF Pi in Blue Lake Tami M..jpg"/>
          <p:cNvPicPr>
            <a:picLocks noChangeAspect="1"/>
          </p:cNvPicPr>
          <p:nvPr/>
        </p:nvPicPr>
        <p:blipFill>
          <a:blip r:embed="rId2" cstate="print"/>
          <a:stretch>
            <a:fillRect/>
          </a:stretch>
        </p:blipFill>
        <p:spPr>
          <a:xfrm>
            <a:off x="914400" y="1219200"/>
            <a:ext cx="4741333" cy="2667000"/>
          </a:xfrm>
          <a:prstGeom prst="rect">
            <a:avLst/>
          </a:prstGeom>
        </p:spPr>
      </p:pic>
      <p:sp>
        <p:nvSpPr>
          <p:cNvPr id="4" name="TextBox 3"/>
          <p:cNvSpPr txBox="1"/>
          <p:nvPr/>
        </p:nvSpPr>
        <p:spPr>
          <a:xfrm>
            <a:off x="2057400" y="4572000"/>
            <a:ext cx="2665986" cy="646331"/>
          </a:xfrm>
          <a:prstGeom prst="rect">
            <a:avLst/>
          </a:prstGeom>
          <a:noFill/>
        </p:spPr>
        <p:txBody>
          <a:bodyPr wrap="none" rtlCol="0">
            <a:spAutoFit/>
          </a:bodyPr>
          <a:lstStyle/>
          <a:p>
            <a:r>
              <a:rPr lang="en-US" dirty="0" smtClean="0"/>
              <a:t>Blue Lake  </a:t>
            </a:r>
          </a:p>
          <a:p>
            <a:r>
              <a:rPr lang="en-US" dirty="0" smtClean="0"/>
              <a:t>Photo by Tami Matsumoto</a:t>
            </a:r>
            <a:endParaRPr lang="en-US" dirty="0"/>
          </a:p>
        </p:txBody>
      </p:sp>
    </p:spTree>
  </p:cSld>
  <p:clrMapOvr>
    <a:masterClrMapping/>
  </p:clrMapOvr>
  <p:transition advTm="5116"/>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MAA FIELD GUIDE</a:t>
            </a:r>
            <a:endParaRPr lang="en-US" dirty="0"/>
          </a:p>
        </p:txBody>
      </p:sp>
      <p:sp>
        <p:nvSpPr>
          <p:cNvPr id="3" name="TextBox 2"/>
          <p:cNvSpPr txBox="1"/>
          <p:nvPr/>
        </p:nvSpPr>
        <p:spPr>
          <a:xfrm>
            <a:off x="1066800" y="1447800"/>
            <a:ext cx="3405099" cy="4247317"/>
          </a:xfrm>
          <a:prstGeom prst="rect">
            <a:avLst/>
          </a:prstGeom>
          <a:noFill/>
        </p:spPr>
        <p:txBody>
          <a:bodyPr wrap="square" rtlCol="0">
            <a:spAutoFit/>
          </a:bodyPr>
          <a:lstStyle/>
          <a:p>
            <a:r>
              <a:rPr lang="en-US" dirty="0" smtClean="0">
                <a:hlinkClick r:id="rId2"/>
              </a:rPr>
              <a:t>Topics: </a:t>
            </a:r>
          </a:p>
          <a:p>
            <a:r>
              <a:rPr lang="en-US" dirty="0" smtClean="0">
                <a:hlinkClick r:id="rId2"/>
              </a:rPr>
              <a:t>Splitting a Trapezoid</a:t>
            </a:r>
            <a:endParaRPr lang="en-US" dirty="0" smtClean="0"/>
          </a:p>
          <a:p>
            <a:r>
              <a:rPr lang="en-US" dirty="0" smtClean="0">
                <a:hlinkClick r:id="rId3"/>
              </a:rPr>
              <a:t>An Irresistible Edge</a:t>
            </a:r>
            <a:endParaRPr lang="en-US" dirty="0" smtClean="0"/>
          </a:p>
          <a:p>
            <a:r>
              <a:rPr lang="en-US" dirty="0" smtClean="0">
                <a:hlinkClick r:id="rId4"/>
              </a:rPr>
              <a:t>Hexagons and Pentagons</a:t>
            </a:r>
            <a:endParaRPr lang="en-US" dirty="0" smtClean="0"/>
          </a:p>
          <a:p>
            <a:r>
              <a:rPr lang="en-US" dirty="0" smtClean="0">
                <a:hlinkClick r:id="rId5"/>
              </a:rPr>
              <a:t>Fractal Branches</a:t>
            </a:r>
            <a:endParaRPr lang="en-US" dirty="0" smtClean="0"/>
          </a:p>
          <a:p>
            <a:r>
              <a:rPr lang="en-US" dirty="0" err="1" smtClean="0">
                <a:hlinkClick r:id="rId6"/>
              </a:rPr>
              <a:t>LeWitt?s</a:t>
            </a:r>
            <a:r>
              <a:rPr lang="en-US" dirty="0" smtClean="0">
                <a:hlinkClick r:id="rId6"/>
              </a:rPr>
              <a:t> Pyramid</a:t>
            </a:r>
            <a:endParaRPr lang="en-US" dirty="0" smtClean="0"/>
          </a:p>
          <a:p>
            <a:r>
              <a:rPr lang="en-US" dirty="0" smtClean="0">
                <a:hlinkClick r:id="rId7"/>
              </a:rPr>
              <a:t>Needle Tower</a:t>
            </a:r>
            <a:endParaRPr lang="en-US" dirty="0" smtClean="0"/>
          </a:p>
          <a:p>
            <a:r>
              <a:rPr lang="en-US" dirty="0" err="1" smtClean="0">
                <a:hlinkClick r:id="rId8"/>
              </a:rPr>
              <a:t>MÃ¶bius</a:t>
            </a:r>
            <a:r>
              <a:rPr lang="en-US" dirty="0" smtClean="0">
                <a:hlinkClick r:id="rId8"/>
              </a:rPr>
              <a:t> Continuum</a:t>
            </a:r>
            <a:endParaRPr lang="en-US" dirty="0" smtClean="0"/>
          </a:p>
          <a:p>
            <a:r>
              <a:rPr lang="en-US" dirty="0" smtClean="0">
                <a:hlinkClick r:id="rId9"/>
              </a:rPr>
              <a:t>The Washington Right Triangle</a:t>
            </a:r>
            <a:endParaRPr lang="en-US" dirty="0" smtClean="0"/>
          </a:p>
          <a:p>
            <a:r>
              <a:rPr lang="en-US" dirty="0" smtClean="0">
                <a:hlinkClick r:id="rId10"/>
              </a:rPr>
              <a:t>Recycling Topology</a:t>
            </a:r>
            <a:endParaRPr lang="en-US" dirty="0" smtClean="0"/>
          </a:p>
          <a:p>
            <a:r>
              <a:rPr lang="en-US" dirty="0" smtClean="0">
                <a:hlinkClick r:id="rId11"/>
              </a:rPr>
              <a:t>Knot or Unknot?</a:t>
            </a:r>
            <a:endParaRPr lang="en-US" dirty="0" smtClean="0"/>
          </a:p>
          <a:p>
            <a:r>
              <a:rPr lang="en-US" dirty="0" smtClean="0">
                <a:hlinkClick r:id="rId12"/>
              </a:rPr>
              <a:t>Water Fountain Geometry</a:t>
            </a:r>
            <a:endParaRPr lang="en-US" dirty="0" smtClean="0"/>
          </a:p>
          <a:p>
            <a:r>
              <a:rPr lang="en-US" dirty="0" smtClean="0">
                <a:hlinkClick r:id="rId13"/>
              </a:rPr>
              <a:t>Manhole Covers</a:t>
            </a:r>
            <a:endParaRPr lang="en-US" dirty="0" smtClean="0"/>
          </a:p>
          <a:p>
            <a:r>
              <a:rPr lang="en-US" dirty="0" smtClean="0">
                <a:hlinkClick r:id="rId14"/>
              </a:rPr>
              <a:t>Infinity in Eight Minutes</a:t>
            </a:r>
            <a:endParaRPr lang="en-US" dirty="0" smtClean="0"/>
          </a:p>
          <a:p>
            <a:r>
              <a:rPr lang="en-US" dirty="0" smtClean="0">
                <a:hlinkClick r:id="rId15"/>
              </a:rPr>
              <a:t>Unit Signs</a:t>
            </a:r>
            <a:endParaRPr lang="en-US" dirty="0"/>
          </a:p>
        </p:txBody>
      </p:sp>
      <p:pic>
        <p:nvPicPr>
          <p:cNvPr id="1026" name="Picture 2" descr="http://3.bp.blogspot.com/_Gb4NmAd9gS8/S_f8t92e9HI/AAAAAAAAA7Y/HQi8Hq_Mfgg/s1600/snelson_tower.jpg"/>
          <p:cNvPicPr>
            <a:picLocks noChangeAspect="1" noChangeArrowheads="1"/>
          </p:cNvPicPr>
          <p:nvPr/>
        </p:nvPicPr>
        <p:blipFill>
          <a:blip r:embed="rId16" cstate="print"/>
          <a:srcRect/>
          <a:stretch>
            <a:fillRect/>
          </a:stretch>
        </p:blipFill>
        <p:spPr bwMode="auto">
          <a:xfrm>
            <a:off x="4191000" y="4191000"/>
            <a:ext cx="1541336" cy="2362200"/>
          </a:xfrm>
          <a:prstGeom prst="rect">
            <a:avLst/>
          </a:prstGeom>
          <a:noFill/>
        </p:spPr>
      </p:pic>
      <p:pic>
        <p:nvPicPr>
          <p:cNvPr id="1028" name="Picture 4" descr="http://4.bp.blogspot.com/_Gb4NmAd9gS8/S_sUPHyq_AI/AAAAAAAAA8A/OuwlQXmVoCs/s1600/lewitt2.jpg"/>
          <p:cNvPicPr>
            <a:picLocks noChangeAspect="1" noChangeArrowheads="1"/>
          </p:cNvPicPr>
          <p:nvPr/>
        </p:nvPicPr>
        <p:blipFill>
          <a:blip r:embed="rId17" cstate="print"/>
          <a:srcRect/>
          <a:stretch>
            <a:fillRect/>
          </a:stretch>
        </p:blipFill>
        <p:spPr bwMode="auto">
          <a:xfrm>
            <a:off x="6019800" y="533400"/>
            <a:ext cx="2438400" cy="1828800"/>
          </a:xfrm>
          <a:prstGeom prst="rect">
            <a:avLst/>
          </a:prstGeom>
          <a:noFill/>
        </p:spPr>
      </p:pic>
      <p:pic>
        <p:nvPicPr>
          <p:cNvPr id="1030" name="Picture 6" descr="http://1.bp.blogspot.com/_Gb4NmAd9gS8/TC3y87cyFCI/AAAAAAAABHQ/gLYoAY0r_r0/s1600/loop01.jpg"/>
          <p:cNvPicPr>
            <a:picLocks noChangeAspect="1" noChangeArrowheads="1"/>
          </p:cNvPicPr>
          <p:nvPr/>
        </p:nvPicPr>
        <p:blipFill>
          <a:blip r:embed="rId18" cstate="print"/>
          <a:srcRect/>
          <a:stretch>
            <a:fillRect/>
          </a:stretch>
        </p:blipFill>
        <p:spPr bwMode="auto">
          <a:xfrm>
            <a:off x="5715000" y="2819400"/>
            <a:ext cx="2876550" cy="1214057"/>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25 Venn Diagram </a:t>
            </a:r>
            <a:endParaRPr lang="en-US" dirty="0"/>
          </a:p>
        </p:txBody>
      </p:sp>
      <p:pic>
        <p:nvPicPr>
          <p:cNvPr id="3" name="Picture 2" descr="DSC_0633.JPG"/>
          <p:cNvPicPr>
            <a:picLocks noChangeAspect="1"/>
          </p:cNvPicPr>
          <p:nvPr/>
        </p:nvPicPr>
        <p:blipFill>
          <a:blip r:embed="rId2" cstate="print"/>
          <a:srcRect l="19166" t="27500" r="30000" b="27500"/>
          <a:stretch>
            <a:fillRect/>
          </a:stretch>
        </p:blipFill>
        <p:spPr>
          <a:xfrm>
            <a:off x="762000" y="1524000"/>
            <a:ext cx="4648200" cy="2743200"/>
          </a:xfrm>
          <a:prstGeom prst="rect">
            <a:avLst/>
          </a:prstGeom>
        </p:spPr>
      </p:pic>
      <p:sp>
        <p:nvSpPr>
          <p:cNvPr id="4" name="TextBox 3"/>
          <p:cNvSpPr txBox="1"/>
          <p:nvPr/>
        </p:nvSpPr>
        <p:spPr>
          <a:xfrm>
            <a:off x="2743200" y="4953000"/>
            <a:ext cx="2429191" cy="369332"/>
          </a:xfrm>
          <a:prstGeom prst="rect">
            <a:avLst/>
          </a:prstGeom>
          <a:noFill/>
        </p:spPr>
        <p:txBody>
          <a:bodyPr wrap="none" rtlCol="0">
            <a:spAutoFit/>
          </a:bodyPr>
          <a:lstStyle/>
          <a:p>
            <a:r>
              <a:rPr lang="en-US" dirty="0" smtClean="0"/>
              <a:t>Fortuna Family Practice </a:t>
            </a:r>
            <a:endParaRPr lang="en-US" dirty="0"/>
          </a:p>
        </p:txBody>
      </p:sp>
    </p:spTree>
  </p:cSld>
  <p:clrMapOvr>
    <a:masterClrMapping/>
  </p:clrMapOvr>
  <p:transition advTm="507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#26 Highway Mile Markers </a:t>
            </a:r>
            <a:endParaRPr lang="en-US" dirty="0"/>
          </a:p>
        </p:txBody>
      </p:sp>
      <p:pic>
        <p:nvPicPr>
          <p:cNvPr id="51202" name="Picture 2" descr="https://scontent-sjc3-1.xx.fbcdn.net/v/t1.0-9/37354456_10212156283927757_3880302016186023936_n.jpg?_nc_cat=0&amp;_nc_eui2=AeFFTbHj20gpaA3wj4d2H-io94gO37lNh-kS8hy4RLLgGFQOsToxZ6fqy1ihN-ckkMDZSIbh9UHP_qaB50KrTGqo9T-p95SPcyfhBwxPZY3Hrw&amp;oh=a4deac86288cffb9aed48f002b0392e9&amp;oe=5BE03914"/>
          <p:cNvPicPr>
            <a:picLocks noChangeAspect="1" noChangeArrowheads="1"/>
          </p:cNvPicPr>
          <p:nvPr/>
        </p:nvPicPr>
        <p:blipFill>
          <a:blip r:embed="rId2" cstate="print"/>
          <a:srcRect/>
          <a:stretch>
            <a:fillRect/>
          </a:stretch>
        </p:blipFill>
        <p:spPr bwMode="auto">
          <a:xfrm>
            <a:off x="584200" y="1600200"/>
            <a:ext cx="3448050" cy="2586038"/>
          </a:xfrm>
          <a:prstGeom prst="rect">
            <a:avLst/>
          </a:prstGeom>
          <a:noFill/>
        </p:spPr>
      </p:pic>
      <p:sp>
        <p:nvSpPr>
          <p:cNvPr id="4" name="Rectangle 3"/>
          <p:cNvSpPr/>
          <p:nvPr/>
        </p:nvSpPr>
        <p:spPr>
          <a:xfrm>
            <a:off x="4191000" y="1676400"/>
            <a:ext cx="3581400" cy="2308324"/>
          </a:xfrm>
          <a:prstGeom prst="rect">
            <a:avLst/>
          </a:prstGeom>
        </p:spPr>
        <p:txBody>
          <a:bodyPr wrap="square">
            <a:spAutoFit/>
          </a:bodyPr>
          <a:lstStyle/>
          <a:p>
            <a:r>
              <a:rPr lang="en-US" dirty="0" smtClean="0"/>
              <a:t> Every mile on a freeway has a perpendicular marker painted on the road in addition to the mile marker signs. One of the uses of these marks is by the CHP to calculate your speed from the air by timing you from one marker to the next.</a:t>
            </a:r>
            <a:endParaRPr lang="en-US" dirty="0"/>
          </a:p>
        </p:txBody>
      </p:sp>
      <p:pic>
        <p:nvPicPr>
          <p:cNvPr id="51204" name="Picture 4" descr="Image may contain: sky, cloud, car, tree and outdoor"/>
          <p:cNvPicPr>
            <a:picLocks noChangeAspect="1" noChangeArrowheads="1"/>
          </p:cNvPicPr>
          <p:nvPr/>
        </p:nvPicPr>
        <p:blipFill>
          <a:blip r:embed="rId3" cstate="print"/>
          <a:srcRect/>
          <a:stretch>
            <a:fillRect/>
          </a:stretch>
        </p:blipFill>
        <p:spPr bwMode="auto">
          <a:xfrm>
            <a:off x="5334000" y="4495800"/>
            <a:ext cx="3164056" cy="2073116"/>
          </a:xfrm>
          <a:prstGeom prst="rect">
            <a:avLst/>
          </a:prstGeom>
          <a:noFill/>
        </p:spPr>
      </p:pic>
    </p:spTree>
  </p:cSld>
  <p:clrMapOvr>
    <a:masterClrMapping/>
  </p:clrMapOvr>
  <p:transition advTm="5398"/>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#27 Highway Numbers </a:t>
            </a:r>
            <a:endParaRPr lang="en-US" dirty="0"/>
          </a:p>
        </p:txBody>
      </p:sp>
      <p:pic>
        <p:nvPicPr>
          <p:cNvPr id="52226" name="Picture 2" descr="Image may contain: text"/>
          <p:cNvPicPr>
            <a:picLocks noChangeAspect="1" noChangeArrowheads="1"/>
          </p:cNvPicPr>
          <p:nvPr/>
        </p:nvPicPr>
        <p:blipFill>
          <a:blip r:embed="rId2" cstate="print"/>
          <a:srcRect/>
          <a:stretch>
            <a:fillRect/>
          </a:stretch>
        </p:blipFill>
        <p:spPr bwMode="auto">
          <a:xfrm>
            <a:off x="7086600" y="1143000"/>
            <a:ext cx="1905000" cy="2028826"/>
          </a:xfrm>
          <a:prstGeom prst="rect">
            <a:avLst/>
          </a:prstGeom>
          <a:noFill/>
        </p:spPr>
      </p:pic>
      <p:pic>
        <p:nvPicPr>
          <p:cNvPr id="52228" name="Picture 4" descr="Image may contain: cloud, sky and outdoor"/>
          <p:cNvPicPr>
            <a:picLocks noChangeAspect="1" noChangeArrowheads="1"/>
          </p:cNvPicPr>
          <p:nvPr/>
        </p:nvPicPr>
        <p:blipFill>
          <a:blip r:embed="rId3" cstate="print"/>
          <a:srcRect/>
          <a:stretch>
            <a:fillRect/>
          </a:stretch>
        </p:blipFill>
        <p:spPr bwMode="auto">
          <a:xfrm>
            <a:off x="228600" y="1295400"/>
            <a:ext cx="2235200" cy="3352800"/>
          </a:xfrm>
          <a:prstGeom prst="rect">
            <a:avLst/>
          </a:prstGeom>
          <a:noFill/>
        </p:spPr>
      </p:pic>
      <p:pic>
        <p:nvPicPr>
          <p:cNvPr id="52230" name="Picture 6" descr="Image may contain: sky, cloud, outdoor and nature"/>
          <p:cNvPicPr>
            <a:picLocks noChangeAspect="1" noChangeArrowheads="1"/>
          </p:cNvPicPr>
          <p:nvPr/>
        </p:nvPicPr>
        <p:blipFill>
          <a:blip r:embed="rId4" cstate="print"/>
          <a:srcRect/>
          <a:stretch>
            <a:fillRect/>
          </a:stretch>
        </p:blipFill>
        <p:spPr bwMode="auto">
          <a:xfrm>
            <a:off x="6553200" y="5334000"/>
            <a:ext cx="2302933" cy="1295400"/>
          </a:xfrm>
          <a:prstGeom prst="rect">
            <a:avLst/>
          </a:prstGeom>
          <a:noFill/>
        </p:spPr>
      </p:pic>
      <p:sp>
        <p:nvSpPr>
          <p:cNvPr id="6" name="Rectangle 5"/>
          <p:cNvSpPr/>
          <p:nvPr/>
        </p:nvSpPr>
        <p:spPr>
          <a:xfrm>
            <a:off x="2819400" y="1752600"/>
            <a:ext cx="3810000" cy="4524315"/>
          </a:xfrm>
          <a:prstGeom prst="rect">
            <a:avLst/>
          </a:prstGeom>
        </p:spPr>
        <p:txBody>
          <a:bodyPr wrap="square">
            <a:spAutoFit/>
          </a:bodyPr>
          <a:lstStyle/>
          <a:p>
            <a:r>
              <a:rPr lang="en-US" b="1" dirty="0" smtClean="0"/>
              <a:t>Road are classified by their direction and connections. </a:t>
            </a:r>
          </a:p>
          <a:p>
            <a:endParaRPr lang="en-US" b="1" dirty="0" smtClean="0"/>
          </a:p>
          <a:p>
            <a:r>
              <a:rPr lang="en-US" b="1" dirty="0" smtClean="0"/>
              <a:t>North and south roadways are numbered with odd numbers.</a:t>
            </a:r>
          </a:p>
          <a:p>
            <a:endParaRPr lang="en-US" b="1" dirty="0" smtClean="0"/>
          </a:p>
          <a:p>
            <a:r>
              <a:rPr lang="en-US" b="1" dirty="0" smtClean="0"/>
              <a:t>East and West routes are even.</a:t>
            </a:r>
          </a:p>
          <a:p>
            <a:endParaRPr lang="en-US" b="1" dirty="0" smtClean="0"/>
          </a:p>
          <a:p>
            <a:r>
              <a:rPr lang="en-US" b="1" dirty="0" smtClean="0"/>
              <a:t>Interstate routes that branch off major roadways are designated with 3 digit numbers, like 299. </a:t>
            </a:r>
          </a:p>
          <a:p>
            <a:endParaRPr lang="en-US" b="1" dirty="0" smtClean="0"/>
          </a:p>
          <a:p>
            <a:r>
              <a:rPr lang="en-US" b="1" dirty="0" smtClean="0"/>
              <a:t>The last two digits of the number tell which highway is their origin.   Highway 299 is a branch off highway 99.  </a:t>
            </a:r>
            <a:endParaRPr lang="en-US" b="1" dirty="0"/>
          </a:p>
        </p:txBody>
      </p:sp>
    </p:spTree>
  </p:cSld>
  <p:clrMapOvr>
    <a:masterClrMapping/>
  </p:clrMapOvr>
  <p:transition advTm="5273"/>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28 Pringle hyperbolic paraboloid</a:t>
            </a:r>
            <a:endParaRPr lang="en-US" dirty="0"/>
          </a:p>
        </p:txBody>
      </p:sp>
      <p:sp>
        <p:nvSpPr>
          <p:cNvPr id="4" name="TextBox 3"/>
          <p:cNvSpPr txBox="1"/>
          <p:nvPr/>
        </p:nvSpPr>
        <p:spPr>
          <a:xfrm>
            <a:off x="457200" y="5978841"/>
            <a:ext cx="6324599" cy="246221"/>
          </a:xfrm>
          <a:prstGeom prst="rect">
            <a:avLst/>
          </a:prstGeom>
          <a:noFill/>
        </p:spPr>
        <p:txBody>
          <a:bodyPr wrap="square" rtlCol="0">
            <a:spAutoFit/>
          </a:bodyPr>
          <a:lstStyle/>
          <a:p>
            <a:r>
              <a:rPr lang="en-US" sz="1000" dirty="0" smtClean="0"/>
              <a:t> Illustration by </a:t>
            </a:r>
            <a:r>
              <a:rPr lang="en-US" sz="1000" dirty="0" err="1" smtClean="0"/>
              <a:t>By</a:t>
            </a:r>
            <a:r>
              <a:rPr lang="en-US" sz="1000" dirty="0" smtClean="0"/>
              <a:t> </a:t>
            </a:r>
            <a:r>
              <a:rPr lang="en-US" sz="1000" dirty="0" err="1" smtClean="0"/>
              <a:t>Nicoguaro</a:t>
            </a:r>
            <a:r>
              <a:rPr lang="en-US" sz="1000" dirty="0" smtClean="0"/>
              <a:t> - Own work, CC BY 4.0, https://commons.wikimedia.org/w/index.php?curid=46973068</a:t>
            </a:r>
            <a:endParaRPr lang="en-US" sz="1000" dirty="0"/>
          </a:p>
        </p:txBody>
      </p:sp>
      <p:pic>
        <p:nvPicPr>
          <p:cNvPr id="1026" name="Picture 2" descr="https://upload.wikimedia.org/wikipedia/commons/thumb/2/2e/HyperbolicParaboloid.svg/220px-HyperbolicParaboloid.svg.png"/>
          <p:cNvPicPr>
            <a:picLocks noChangeAspect="1" noChangeArrowheads="1"/>
          </p:cNvPicPr>
          <p:nvPr/>
        </p:nvPicPr>
        <p:blipFill>
          <a:blip r:embed="rId2" cstate="print"/>
          <a:srcRect/>
          <a:stretch>
            <a:fillRect/>
          </a:stretch>
        </p:blipFill>
        <p:spPr bwMode="auto">
          <a:xfrm>
            <a:off x="5562600" y="1371600"/>
            <a:ext cx="2554513" cy="2438400"/>
          </a:xfrm>
          <a:prstGeom prst="rect">
            <a:avLst/>
          </a:prstGeom>
          <a:noFill/>
        </p:spPr>
      </p:pic>
      <p:pic>
        <p:nvPicPr>
          <p:cNvPr id="7" name="Picture 6" descr="MF pringle 1.jpg"/>
          <p:cNvPicPr>
            <a:picLocks noChangeAspect="1"/>
          </p:cNvPicPr>
          <p:nvPr/>
        </p:nvPicPr>
        <p:blipFill>
          <a:blip r:embed="rId3" cstate="print"/>
          <a:srcRect t="23932" r="12821"/>
          <a:stretch>
            <a:fillRect/>
          </a:stretch>
        </p:blipFill>
        <p:spPr>
          <a:xfrm>
            <a:off x="1434957" y="1447800"/>
            <a:ext cx="3289443" cy="2152650"/>
          </a:xfrm>
          <a:prstGeom prst="rect">
            <a:avLst/>
          </a:prstGeom>
        </p:spPr>
      </p:pic>
      <p:pic>
        <p:nvPicPr>
          <p:cNvPr id="8" name="Picture 7" descr="MF Pringle 2.jpg"/>
          <p:cNvPicPr>
            <a:picLocks noChangeAspect="1"/>
          </p:cNvPicPr>
          <p:nvPr/>
        </p:nvPicPr>
        <p:blipFill>
          <a:blip r:embed="rId4" cstate="print"/>
          <a:srcRect l="18479" t="18479" r="7603" b="13763"/>
          <a:stretch>
            <a:fillRect/>
          </a:stretch>
        </p:blipFill>
        <p:spPr>
          <a:xfrm>
            <a:off x="762000" y="4267200"/>
            <a:ext cx="1600200" cy="1100138"/>
          </a:xfrm>
          <a:prstGeom prst="rect">
            <a:avLst/>
          </a:prstGeom>
        </p:spPr>
      </p:pic>
      <p:pic>
        <p:nvPicPr>
          <p:cNvPr id="9" name="Picture 8" descr="MF pringle 3.jpg"/>
          <p:cNvPicPr>
            <a:picLocks noChangeAspect="1"/>
          </p:cNvPicPr>
          <p:nvPr/>
        </p:nvPicPr>
        <p:blipFill>
          <a:blip r:embed="rId5" cstate="print"/>
          <a:srcRect l="31631" t="17573" r="13014" b="26193"/>
          <a:stretch>
            <a:fillRect/>
          </a:stretch>
        </p:blipFill>
        <p:spPr>
          <a:xfrm>
            <a:off x="6934200" y="5029200"/>
            <a:ext cx="1600200" cy="1219200"/>
          </a:xfrm>
          <a:prstGeom prst="rect">
            <a:avLst/>
          </a:prstGeom>
        </p:spPr>
      </p:pic>
      <p:sp>
        <p:nvSpPr>
          <p:cNvPr id="10" name="TextBox 9"/>
          <p:cNvSpPr txBox="1"/>
          <p:nvPr/>
        </p:nvSpPr>
        <p:spPr>
          <a:xfrm>
            <a:off x="2743200" y="4419600"/>
            <a:ext cx="3581400" cy="923330"/>
          </a:xfrm>
          <a:prstGeom prst="rect">
            <a:avLst/>
          </a:prstGeom>
          <a:noFill/>
        </p:spPr>
        <p:txBody>
          <a:bodyPr wrap="square" rtlCol="0">
            <a:spAutoFit/>
          </a:bodyPr>
          <a:lstStyle/>
          <a:p>
            <a:r>
              <a:rPr lang="en-US" dirty="0" smtClean="0"/>
              <a:t>Pringles are a hyperbolic paraboloid.</a:t>
            </a:r>
          </a:p>
          <a:p>
            <a:endParaRPr lang="en-US" dirty="0" smtClean="0"/>
          </a:p>
          <a:p>
            <a:endParaRPr lang="en-US" dirty="0"/>
          </a:p>
        </p:txBody>
      </p:sp>
    </p:spTree>
  </p:cSld>
  <p:clrMapOvr>
    <a:masterClrMapping/>
  </p:clrMapOvr>
  <p:transition advTm="5023"/>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are manhole covers round?</a:t>
            </a:r>
            <a:endParaRPr lang="en-US" dirty="0"/>
          </a:p>
        </p:txBody>
      </p:sp>
      <p:pic>
        <p:nvPicPr>
          <p:cNvPr id="4" name="Picture 3" descr="Pinkerton Foundry Manhole Cover.gif"/>
          <p:cNvPicPr>
            <a:picLocks noChangeAspect="1"/>
          </p:cNvPicPr>
          <p:nvPr/>
        </p:nvPicPr>
        <p:blipFill>
          <a:blip r:embed="rId2" cstate="print"/>
          <a:srcRect l="14063" t="8333" r="15625" b="10417"/>
          <a:stretch>
            <a:fillRect/>
          </a:stretch>
        </p:blipFill>
        <p:spPr>
          <a:xfrm>
            <a:off x="2133600" y="1981200"/>
            <a:ext cx="4572000" cy="3962400"/>
          </a:xfrm>
          <a:prstGeom prst="rect">
            <a:avLst/>
          </a:prstGeom>
        </p:spPr>
      </p:pic>
    </p:spTree>
  </p:cSld>
  <p:clrMapOvr>
    <a:masterClrMapping/>
  </p:clrMapOvr>
  <p:transition advTm="5102"/>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Why Are Manholes Round?</a:t>
            </a:r>
            <a:endParaRPr lang="en-US" dirty="0"/>
          </a:p>
        </p:txBody>
      </p:sp>
      <p:pic>
        <p:nvPicPr>
          <p:cNvPr id="47108" name="Picture 4" descr="https://img.purch.com/w/660/aHR0cDovL3d3dy5saXZlc2NpZW5jZS5jb20vaW1hZ2VzL2kvMDAwLzA0Ny85MzMvb3JpZ2luYWwvbWFuaG9sZS1jb3Zlci0xMDA0MDItMDIuanBn"/>
          <p:cNvPicPr>
            <a:picLocks noChangeAspect="1" noChangeArrowheads="1"/>
          </p:cNvPicPr>
          <p:nvPr/>
        </p:nvPicPr>
        <p:blipFill>
          <a:blip r:embed="rId2" cstate="print"/>
          <a:srcRect t="12727" b="10909"/>
          <a:stretch>
            <a:fillRect/>
          </a:stretch>
        </p:blipFill>
        <p:spPr bwMode="auto">
          <a:xfrm>
            <a:off x="2514600" y="4267200"/>
            <a:ext cx="4419600" cy="2133600"/>
          </a:xfrm>
          <a:prstGeom prst="rect">
            <a:avLst/>
          </a:prstGeom>
          <a:noFill/>
        </p:spPr>
      </p:pic>
      <p:pic>
        <p:nvPicPr>
          <p:cNvPr id="5" name="Picture 2" descr="C:\Users\Ken\Downloads\manhole gif.gif"/>
          <p:cNvPicPr>
            <a:picLocks noChangeAspect="1" noChangeArrowheads="1" noCrop="1"/>
          </p:cNvPicPr>
          <p:nvPr/>
        </p:nvPicPr>
        <p:blipFill>
          <a:blip r:embed="rId3" cstate="print"/>
          <a:srcRect/>
          <a:stretch>
            <a:fillRect/>
          </a:stretch>
        </p:blipFill>
        <p:spPr bwMode="auto">
          <a:xfrm>
            <a:off x="4038600" y="2209800"/>
            <a:ext cx="2709333" cy="1219200"/>
          </a:xfrm>
          <a:prstGeom prst="rect">
            <a:avLst/>
          </a:prstGeom>
          <a:noFill/>
        </p:spPr>
      </p:pic>
      <p:sp>
        <p:nvSpPr>
          <p:cNvPr id="9" name="Rectangle 8"/>
          <p:cNvSpPr/>
          <p:nvPr/>
        </p:nvSpPr>
        <p:spPr>
          <a:xfrm>
            <a:off x="1055688" y="2975273"/>
            <a:ext cx="2286000" cy="923330"/>
          </a:xfrm>
          <a:prstGeom prst="rect">
            <a:avLst/>
          </a:prstGeom>
        </p:spPr>
        <p:txBody>
          <a:bodyPr>
            <a:spAutoFit/>
          </a:bodyPr>
          <a:lstStyle/>
          <a:p>
            <a:r>
              <a:rPr lang="en-US" dirty="0" smtClean="0">
                <a:solidFill>
                  <a:prstClr val="black"/>
                </a:solidFill>
              </a:rPr>
              <a:t>Manhole cover releasing gases but staying in place</a:t>
            </a:r>
            <a:endParaRPr lang="en-US" dirty="0"/>
          </a:p>
        </p:txBody>
      </p:sp>
    </p:spTree>
  </p:cSld>
  <p:clrMapOvr>
    <a:masterClrMapping/>
  </p:clrMapOvr>
  <p:transition advTm="5024"/>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Manhole covers </a:t>
            </a:r>
            <a:endParaRPr lang="en-US" dirty="0"/>
          </a:p>
        </p:txBody>
      </p:sp>
      <p:pic>
        <p:nvPicPr>
          <p:cNvPr id="5" name="Picture 4" descr="DSC_0547.JPG"/>
          <p:cNvPicPr>
            <a:picLocks noChangeAspect="1"/>
          </p:cNvPicPr>
          <p:nvPr/>
        </p:nvPicPr>
        <p:blipFill>
          <a:blip r:embed="rId2" cstate="print"/>
          <a:srcRect l="9714" t="40474" r="7720" b="4482"/>
          <a:stretch>
            <a:fillRect/>
          </a:stretch>
        </p:blipFill>
        <p:spPr>
          <a:xfrm>
            <a:off x="6553200" y="2590800"/>
            <a:ext cx="2590800" cy="2590800"/>
          </a:xfrm>
          <a:prstGeom prst="rect">
            <a:avLst/>
          </a:prstGeom>
        </p:spPr>
      </p:pic>
      <p:pic>
        <p:nvPicPr>
          <p:cNvPr id="6" name="Picture 5" descr="DSC_0549.JPG"/>
          <p:cNvPicPr>
            <a:picLocks noChangeAspect="1"/>
          </p:cNvPicPr>
          <p:nvPr/>
        </p:nvPicPr>
        <p:blipFill>
          <a:blip r:embed="rId3" cstate="print"/>
          <a:srcRect l="15082" r="9637"/>
          <a:stretch>
            <a:fillRect/>
          </a:stretch>
        </p:blipFill>
        <p:spPr>
          <a:xfrm>
            <a:off x="0" y="4158774"/>
            <a:ext cx="3048000" cy="2699226"/>
          </a:xfrm>
          <a:prstGeom prst="rect">
            <a:avLst/>
          </a:prstGeom>
        </p:spPr>
      </p:pic>
      <p:pic>
        <p:nvPicPr>
          <p:cNvPr id="7" name="Picture 6" descr="DSC_0550.JPG"/>
          <p:cNvPicPr>
            <a:picLocks noChangeAspect="1"/>
          </p:cNvPicPr>
          <p:nvPr/>
        </p:nvPicPr>
        <p:blipFill>
          <a:blip r:embed="rId4" cstate="print"/>
          <a:srcRect l="32784" t="16392" r="5292"/>
          <a:stretch>
            <a:fillRect/>
          </a:stretch>
        </p:blipFill>
        <p:spPr>
          <a:xfrm>
            <a:off x="2743200" y="1905000"/>
            <a:ext cx="2616352" cy="2355000"/>
          </a:xfrm>
          <a:prstGeom prst="rect">
            <a:avLst/>
          </a:prstGeom>
        </p:spPr>
      </p:pic>
      <p:pic>
        <p:nvPicPr>
          <p:cNvPr id="8" name="Picture 7" descr="DSC_0279.JPG"/>
          <p:cNvPicPr>
            <a:picLocks noChangeAspect="1"/>
          </p:cNvPicPr>
          <p:nvPr/>
        </p:nvPicPr>
        <p:blipFill>
          <a:blip r:embed="rId5" cstate="print"/>
          <a:srcRect l="25000" t="10000" r="28334" b="18750"/>
          <a:stretch>
            <a:fillRect/>
          </a:stretch>
        </p:blipFill>
        <p:spPr>
          <a:xfrm>
            <a:off x="457200" y="2133600"/>
            <a:ext cx="1721853" cy="1752600"/>
          </a:xfrm>
          <a:prstGeom prst="rect">
            <a:avLst/>
          </a:prstGeom>
        </p:spPr>
      </p:pic>
      <p:pic>
        <p:nvPicPr>
          <p:cNvPr id="10" name="Picture 9" descr="DSC_0530.JPG"/>
          <p:cNvPicPr>
            <a:picLocks noChangeAspect="1"/>
          </p:cNvPicPr>
          <p:nvPr/>
        </p:nvPicPr>
        <p:blipFill>
          <a:blip r:embed="rId6" cstate="print"/>
          <a:srcRect l="20641" t="7286" r="11363" b="8934"/>
          <a:stretch>
            <a:fillRect/>
          </a:stretch>
        </p:blipFill>
        <p:spPr>
          <a:xfrm>
            <a:off x="4038600" y="4495800"/>
            <a:ext cx="2782957" cy="2286000"/>
          </a:xfrm>
          <a:prstGeom prst="rect">
            <a:avLst/>
          </a:prstGeom>
        </p:spPr>
      </p:pic>
    </p:spTree>
  </p:cSld>
  <p:clrMapOvr>
    <a:masterClrMapping/>
  </p:clrMapOvr>
  <p:transition advTm="2152"/>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29 Road Percentage Gradient </a:t>
            </a:r>
            <a:endParaRPr lang="en-US" dirty="0"/>
          </a:p>
        </p:txBody>
      </p:sp>
      <p:sp>
        <p:nvSpPr>
          <p:cNvPr id="44033" name="Rectangle 1"/>
          <p:cNvSpPr>
            <a:spLocks noChangeArrowheads="1"/>
          </p:cNvSpPr>
          <p:nvPr/>
        </p:nvSpPr>
        <p:spPr bwMode="auto">
          <a:xfrm>
            <a:off x="685800" y="2580505"/>
            <a:ext cx="0" cy="782592"/>
          </a:xfrm>
          <a:prstGeom prst="rect">
            <a:avLst/>
          </a:prstGeom>
          <a:noFill/>
          <a:ln w="9525">
            <a:noFill/>
            <a:miter lim="800000"/>
            <a:headEnd/>
            <a:tailEnd/>
          </a:ln>
          <a:effectLst/>
        </p:spPr>
        <p:txBody>
          <a:bodyPr vert="horz" wrap="none" lIns="-99981" tIns="-17457"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333333"/>
                </a:solidFill>
                <a:effectLst/>
                <a:latin typeface="Verdana" pitchFamily="34" charset="0"/>
                <a:cs typeface="Arial" pitchFamily="34" charset="0"/>
              </a:rPr>
              <a:t/>
            </a:r>
            <a:br>
              <a:rPr kumimoji="0" lang="en-US" sz="1100" b="0" i="0" u="none" strike="noStrike" cap="none" normalizeH="0" baseline="0" dirty="0" smtClean="0">
                <a:ln>
                  <a:noFill/>
                </a:ln>
                <a:solidFill>
                  <a:srgbClr val="333333"/>
                </a:solidFill>
                <a:effectLst/>
                <a:latin typeface="Verdana" pitchFamily="34" charset="0"/>
                <a:cs typeface="Arial" pitchFamily="34" charset="0"/>
              </a:rPr>
            </a:br>
            <a:r>
              <a:rPr kumimoji="0" lang="en-US" sz="1100" b="0" i="0" u="none" strike="noStrike" cap="none" normalizeH="0" baseline="0" dirty="0" smtClean="0">
                <a:ln>
                  <a:noFill/>
                </a:ln>
                <a:solidFill>
                  <a:srgbClr val="333333"/>
                </a:solidFill>
                <a:effectLst/>
                <a:latin typeface="Verdana" pitchFamily="34" charset="0"/>
                <a:cs typeface="Arial" pitchFamily="34" charset="0"/>
              </a:rPr>
              <a:t>  </a:t>
            </a:r>
            <a:endParaRPr kumimoji="0" lang="en-US" sz="1900" b="1" i="0" u="none" strike="noStrike" cap="none" normalizeH="0" baseline="0" dirty="0" smtClean="0">
              <a:ln>
                <a:noFill/>
              </a:ln>
              <a:solidFill>
                <a:srgbClr val="FF0000"/>
              </a:solidFill>
              <a:effectLst/>
              <a:latin typeface="champ"/>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sz="1100" b="0" i="0" u="none" strike="noStrike" cap="none" normalizeH="0" baseline="0" dirty="0" smtClean="0">
              <a:ln>
                <a:noFill/>
              </a:ln>
              <a:solidFill>
                <a:srgbClr val="333333"/>
              </a:solidFill>
              <a:effectLst/>
              <a:latin typeface="Verdana"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900" b="0" i="0" u="none" strike="noStrike" cap="none" normalizeH="0" baseline="0" dirty="0" smtClean="0">
              <a:ln>
                <a:noFill/>
              </a:ln>
              <a:solidFill>
                <a:srgbClr val="333333"/>
              </a:solidFill>
              <a:effectLst/>
              <a:latin typeface="Verdana" pitchFamily="34" charset="0"/>
              <a:cs typeface="Arial" pitchFamily="34" charset="0"/>
            </a:endParaRPr>
          </a:p>
        </p:txBody>
      </p:sp>
      <p:sp>
        <p:nvSpPr>
          <p:cNvPr id="44034" name="AutoShape 2" descr="parabola equal distances"/>
          <p:cNvSpPr>
            <a:spLocks noChangeAspect="1" noChangeArrowheads="1"/>
          </p:cNvSpPr>
          <p:nvPr/>
        </p:nvSpPr>
        <p:spPr bwMode="auto">
          <a:xfrm>
            <a:off x="-50800" y="-5413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2" cstate="print"/>
          <a:srcRect l="52791" t="27142" r="7813" b="27143"/>
          <a:stretch>
            <a:fillRect/>
          </a:stretch>
        </p:blipFill>
        <p:spPr bwMode="auto">
          <a:xfrm>
            <a:off x="4038600" y="3733800"/>
            <a:ext cx="3086100" cy="1234440"/>
          </a:xfrm>
          <a:prstGeom prst="rect">
            <a:avLst/>
          </a:prstGeom>
          <a:noFill/>
          <a:ln w="9525">
            <a:noFill/>
            <a:miter lim="800000"/>
            <a:headEnd/>
            <a:tailEnd/>
          </a:ln>
        </p:spPr>
      </p:pic>
      <p:pic>
        <p:nvPicPr>
          <p:cNvPr id="7" name="Picture 6" descr="DSC_0688.JPG"/>
          <p:cNvPicPr>
            <a:picLocks noChangeAspect="1"/>
          </p:cNvPicPr>
          <p:nvPr/>
        </p:nvPicPr>
        <p:blipFill>
          <a:blip r:embed="rId3" cstate="print"/>
          <a:srcRect l="18182" t="6818" b="34091"/>
          <a:stretch>
            <a:fillRect/>
          </a:stretch>
        </p:blipFill>
        <p:spPr>
          <a:xfrm>
            <a:off x="381000" y="1295400"/>
            <a:ext cx="1828800" cy="1981200"/>
          </a:xfrm>
          <a:prstGeom prst="rect">
            <a:avLst/>
          </a:prstGeom>
        </p:spPr>
      </p:pic>
      <p:pic>
        <p:nvPicPr>
          <p:cNvPr id="8" name="Picture 2"/>
          <p:cNvPicPr>
            <a:picLocks noChangeAspect="1" noChangeArrowheads="1"/>
          </p:cNvPicPr>
          <p:nvPr/>
        </p:nvPicPr>
        <p:blipFill>
          <a:blip r:embed="rId4" cstate="print"/>
          <a:srcRect l="13436" t="8064" r="69421" b="40861"/>
          <a:stretch>
            <a:fillRect/>
          </a:stretch>
        </p:blipFill>
        <p:spPr bwMode="auto">
          <a:xfrm>
            <a:off x="838200" y="3810000"/>
            <a:ext cx="2819400" cy="2895600"/>
          </a:xfrm>
          <a:prstGeom prst="rect">
            <a:avLst/>
          </a:prstGeom>
          <a:noFill/>
          <a:ln w="9525">
            <a:noFill/>
            <a:miter lim="800000"/>
            <a:headEnd/>
            <a:tailEnd/>
          </a:ln>
        </p:spPr>
      </p:pic>
      <p:sp>
        <p:nvSpPr>
          <p:cNvPr id="9" name="TextBox 8"/>
          <p:cNvSpPr txBox="1"/>
          <p:nvPr/>
        </p:nvSpPr>
        <p:spPr>
          <a:xfrm>
            <a:off x="3733800" y="6324600"/>
            <a:ext cx="2819400" cy="276999"/>
          </a:xfrm>
          <a:prstGeom prst="rect">
            <a:avLst/>
          </a:prstGeom>
          <a:noFill/>
        </p:spPr>
        <p:txBody>
          <a:bodyPr wrap="square" rtlCol="0">
            <a:spAutoFit/>
          </a:bodyPr>
          <a:lstStyle/>
          <a:p>
            <a:r>
              <a:rPr lang="en-US" sz="1200" dirty="0" smtClean="0"/>
              <a:t>Angles in percentage, degrees and ratio</a:t>
            </a:r>
            <a:endParaRPr lang="en-US" sz="1200" dirty="0"/>
          </a:p>
        </p:txBody>
      </p:sp>
      <p:sp>
        <p:nvSpPr>
          <p:cNvPr id="10" name="TextBox 9"/>
          <p:cNvSpPr txBox="1"/>
          <p:nvPr/>
        </p:nvSpPr>
        <p:spPr>
          <a:xfrm>
            <a:off x="3352800" y="1905000"/>
            <a:ext cx="4191000" cy="1477328"/>
          </a:xfrm>
          <a:prstGeom prst="rect">
            <a:avLst/>
          </a:prstGeom>
          <a:noFill/>
        </p:spPr>
        <p:txBody>
          <a:bodyPr wrap="square" rtlCol="0">
            <a:spAutoFit/>
          </a:bodyPr>
          <a:lstStyle/>
          <a:p>
            <a:r>
              <a:rPr lang="en-US" dirty="0" smtClean="0"/>
              <a:t>The percentage describes the change in altitude over a 100 foot stretch. i.e. a 10% grade drops, on average, 10 feet for every 100 feet traveled or traveled horizontally (the calculations are virtually the same)</a:t>
            </a:r>
            <a:endParaRPr lang="en-US" dirty="0"/>
          </a:p>
        </p:txBody>
      </p:sp>
      <p:sp>
        <p:nvSpPr>
          <p:cNvPr id="12" name="TextBox 11"/>
          <p:cNvSpPr txBox="1"/>
          <p:nvPr/>
        </p:nvSpPr>
        <p:spPr>
          <a:xfrm>
            <a:off x="6781800" y="5410200"/>
            <a:ext cx="1687255" cy="461665"/>
          </a:xfrm>
          <a:prstGeom prst="rect">
            <a:avLst/>
          </a:prstGeom>
          <a:noFill/>
        </p:spPr>
        <p:txBody>
          <a:bodyPr wrap="square" rtlCol="0">
            <a:spAutoFit/>
          </a:bodyPr>
          <a:lstStyle/>
          <a:p>
            <a:r>
              <a:rPr lang="en-US" sz="1200" dirty="0" smtClean="0"/>
              <a:t>Illustrations source:</a:t>
            </a:r>
          </a:p>
          <a:p>
            <a:r>
              <a:rPr lang="en-US" sz="1200" dirty="0" smtClean="0"/>
              <a:t>Wikipedia </a:t>
            </a:r>
            <a:endParaRPr lang="en-US" sz="1200" dirty="0"/>
          </a:p>
        </p:txBody>
      </p:sp>
      <p:sp>
        <p:nvSpPr>
          <p:cNvPr id="13" name="TextBox 12"/>
          <p:cNvSpPr txBox="1"/>
          <p:nvPr/>
        </p:nvSpPr>
        <p:spPr>
          <a:xfrm>
            <a:off x="990600" y="3352800"/>
            <a:ext cx="762000" cy="276999"/>
          </a:xfrm>
          <a:prstGeom prst="rect">
            <a:avLst/>
          </a:prstGeom>
          <a:noFill/>
        </p:spPr>
        <p:txBody>
          <a:bodyPr wrap="square" rtlCol="0">
            <a:spAutoFit/>
          </a:bodyPr>
          <a:lstStyle/>
          <a:p>
            <a:r>
              <a:rPr lang="en-US" sz="1200" dirty="0" smtClean="0"/>
              <a:t>Hwy 36</a:t>
            </a:r>
            <a:endParaRPr lang="en-US" sz="1200" dirty="0"/>
          </a:p>
        </p:txBody>
      </p:sp>
    </p:spTree>
  </p:cSld>
  <p:clrMapOvr>
    <a:masterClrMapping/>
  </p:clrMapOvr>
  <p:transition advTm="5601"/>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#30 Three Sphere Pawn Shop Signs</a:t>
            </a:r>
            <a:endParaRPr lang="en-US" dirty="0"/>
          </a:p>
        </p:txBody>
      </p:sp>
      <p:pic>
        <p:nvPicPr>
          <p:cNvPr id="1026" name="Picture 2" descr="Image may contain: sky"/>
          <p:cNvPicPr>
            <a:picLocks noChangeAspect="1" noChangeArrowheads="1"/>
          </p:cNvPicPr>
          <p:nvPr/>
        </p:nvPicPr>
        <p:blipFill>
          <a:blip r:embed="rId2" cstate="print"/>
          <a:srcRect l="22222" r="17949" b="30769"/>
          <a:stretch>
            <a:fillRect/>
          </a:stretch>
        </p:blipFill>
        <p:spPr bwMode="auto">
          <a:xfrm>
            <a:off x="685800" y="1447800"/>
            <a:ext cx="3753556" cy="2895600"/>
          </a:xfrm>
          <a:prstGeom prst="rect">
            <a:avLst/>
          </a:prstGeom>
          <a:noFill/>
        </p:spPr>
      </p:pic>
      <p:sp>
        <p:nvSpPr>
          <p:cNvPr id="5" name="TextBox 4"/>
          <p:cNvSpPr txBox="1"/>
          <p:nvPr/>
        </p:nvSpPr>
        <p:spPr>
          <a:xfrm>
            <a:off x="4800600" y="1905000"/>
            <a:ext cx="3047999" cy="2246769"/>
          </a:xfrm>
          <a:prstGeom prst="rect">
            <a:avLst/>
          </a:prstGeom>
          <a:noFill/>
        </p:spPr>
        <p:txBody>
          <a:bodyPr wrap="square" rtlCol="0">
            <a:spAutoFit/>
          </a:bodyPr>
          <a:lstStyle/>
          <a:p>
            <a:r>
              <a:rPr lang="en-US" sz="2000" b="1" dirty="0" smtClean="0"/>
              <a:t>Three hanging spheres at a pawn shop. This symbol dates back to when most European were unable to read or write.  At that time it represented banking or money lending.  </a:t>
            </a:r>
            <a:endParaRPr lang="en-US" sz="2000" b="1" dirty="0"/>
          </a:p>
        </p:txBody>
      </p:sp>
      <p:pic>
        <p:nvPicPr>
          <p:cNvPr id="1028" name="Picture 4" descr="Image may contain: sky and outdoor"/>
          <p:cNvPicPr>
            <a:picLocks noChangeAspect="1" noChangeArrowheads="1"/>
          </p:cNvPicPr>
          <p:nvPr/>
        </p:nvPicPr>
        <p:blipFill>
          <a:blip r:embed="rId3" cstate="print"/>
          <a:srcRect/>
          <a:stretch>
            <a:fillRect/>
          </a:stretch>
        </p:blipFill>
        <p:spPr bwMode="auto">
          <a:xfrm>
            <a:off x="7086600" y="4114800"/>
            <a:ext cx="1727200" cy="2590800"/>
          </a:xfrm>
          <a:prstGeom prst="rect">
            <a:avLst/>
          </a:prstGeom>
          <a:noFill/>
        </p:spPr>
      </p:pic>
    </p:spTree>
  </p:cSld>
  <p:clrMapOvr>
    <a:masterClrMapping/>
  </p:clrMapOvr>
  <p:transition advTm="546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34 Cord of Wood </a:t>
            </a:r>
            <a:endParaRPr lang="en-US" dirty="0"/>
          </a:p>
        </p:txBody>
      </p:sp>
      <p:pic>
        <p:nvPicPr>
          <p:cNvPr id="122882" name="Picture 2" descr="Image may contain: outdoor and food"/>
          <p:cNvPicPr>
            <a:picLocks noChangeAspect="1" noChangeArrowheads="1"/>
          </p:cNvPicPr>
          <p:nvPr/>
        </p:nvPicPr>
        <p:blipFill>
          <a:blip r:embed="rId2" cstate="print"/>
          <a:srcRect/>
          <a:stretch>
            <a:fillRect/>
          </a:stretch>
        </p:blipFill>
        <p:spPr bwMode="auto">
          <a:xfrm>
            <a:off x="381000" y="1295400"/>
            <a:ext cx="4803775" cy="3202517"/>
          </a:xfrm>
          <a:prstGeom prst="rect">
            <a:avLst/>
          </a:prstGeom>
          <a:noFill/>
        </p:spPr>
      </p:pic>
      <p:sp>
        <p:nvSpPr>
          <p:cNvPr id="4" name="TextBox 3"/>
          <p:cNvSpPr txBox="1"/>
          <p:nvPr/>
        </p:nvSpPr>
        <p:spPr>
          <a:xfrm>
            <a:off x="838200" y="4876800"/>
            <a:ext cx="7315200" cy="1477328"/>
          </a:xfrm>
          <a:prstGeom prst="rect">
            <a:avLst/>
          </a:prstGeom>
          <a:noFill/>
        </p:spPr>
        <p:txBody>
          <a:bodyPr wrap="square" rtlCol="0">
            <a:spAutoFit/>
          </a:bodyPr>
          <a:lstStyle/>
          <a:p>
            <a:r>
              <a:rPr lang="en-US" b="1" dirty="0" smtClean="0"/>
              <a:t>A cord </a:t>
            </a:r>
            <a:r>
              <a:rPr lang="en-US" dirty="0" smtClean="0"/>
              <a:t>is 128 cubic feet of tightly packed wood measuring 4 feet high by 4 feet wide by 8 foot long. According to the Online Etymology Dictionary </a:t>
            </a:r>
            <a:r>
              <a:rPr lang="en-US" dirty="0" smtClean="0">
                <a:hlinkClick r:id="rId3"/>
              </a:rPr>
              <a:t>etymonline.com</a:t>
            </a:r>
            <a:r>
              <a:rPr lang="en-US" dirty="0" smtClean="0"/>
              <a:t>, the term was first recorded in the 1610's, so called because it was measured with a cord of wood. Other sources say it originates from bundles of wood being tied with a cord.</a:t>
            </a:r>
            <a:endParaRPr lang="en-US" dirty="0"/>
          </a:p>
        </p:txBody>
      </p:sp>
    </p:spTree>
  </p:cSld>
  <p:clrMapOvr>
    <a:masterClrMapping/>
  </p:clrMapOvr>
  <p:transition advTm="4867"/>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Fibonacci Spiral No 1  </a:t>
            </a:r>
            <a:endParaRPr lang="en-US" dirty="0"/>
          </a:p>
        </p:txBody>
      </p:sp>
      <p:pic>
        <p:nvPicPr>
          <p:cNvPr id="5" name="Content Placeholder 4" descr="Eureka mandala.jpg"/>
          <p:cNvPicPr>
            <a:picLocks noGrp="1" noChangeAspect="1"/>
          </p:cNvPicPr>
          <p:nvPr>
            <p:ph idx="1"/>
          </p:nvPr>
        </p:nvPicPr>
        <p:blipFill>
          <a:blip r:embed="rId2" cstate="print"/>
          <a:stretch>
            <a:fillRect/>
          </a:stretch>
        </p:blipFill>
        <p:spPr>
          <a:xfrm>
            <a:off x="685800" y="1524000"/>
            <a:ext cx="3017309" cy="4525963"/>
          </a:xfrm>
        </p:spPr>
      </p:pic>
      <p:pic>
        <p:nvPicPr>
          <p:cNvPr id="1026" name="Picture 2" descr="http://4.bp.blogspot.com/-Q8UYvWnKot0/UZARD7_U-xI/AAAAAAAAPl0/kCaWYfrDsao/s640/sunflower+sequence.jpg"/>
          <p:cNvPicPr>
            <a:picLocks noChangeAspect="1" noChangeArrowheads="1"/>
          </p:cNvPicPr>
          <p:nvPr/>
        </p:nvPicPr>
        <p:blipFill>
          <a:blip r:embed="rId3" cstate="print"/>
          <a:srcRect/>
          <a:stretch>
            <a:fillRect/>
          </a:stretch>
        </p:blipFill>
        <p:spPr bwMode="auto">
          <a:xfrm>
            <a:off x="4072690" y="3951384"/>
            <a:ext cx="3852110" cy="1763618"/>
          </a:xfrm>
          <a:prstGeom prst="rect">
            <a:avLst/>
          </a:prstGeom>
          <a:noFill/>
        </p:spPr>
      </p:pic>
      <p:sp>
        <p:nvSpPr>
          <p:cNvPr id="8" name="TextBox 7"/>
          <p:cNvSpPr txBox="1"/>
          <p:nvPr/>
        </p:nvSpPr>
        <p:spPr>
          <a:xfrm>
            <a:off x="3886200" y="5867400"/>
            <a:ext cx="3581400" cy="338554"/>
          </a:xfrm>
          <a:prstGeom prst="rect">
            <a:avLst/>
          </a:prstGeom>
          <a:noFill/>
        </p:spPr>
        <p:txBody>
          <a:bodyPr wrap="square" rtlCol="0">
            <a:spAutoFit/>
          </a:bodyPr>
          <a:lstStyle/>
          <a:p>
            <a:r>
              <a:rPr lang="en-US" sz="800" dirty="0" smtClean="0"/>
              <a:t>Source: http://4.bp.blogspot.com/-Q8UYvWnKot0/UZARD7_U-xI/AAAAAAAAPl0/kCaWYfrDsao/s640/sunflower+sequence.jpg</a:t>
            </a:r>
            <a:endParaRPr lang="en-US" sz="800" dirty="0"/>
          </a:p>
        </p:txBody>
      </p:sp>
      <p:sp>
        <p:nvSpPr>
          <p:cNvPr id="9" name="TextBox 8"/>
          <p:cNvSpPr txBox="1"/>
          <p:nvPr/>
        </p:nvSpPr>
        <p:spPr>
          <a:xfrm>
            <a:off x="4343400" y="1676400"/>
            <a:ext cx="3962400" cy="646331"/>
          </a:xfrm>
          <a:prstGeom prst="rect">
            <a:avLst/>
          </a:prstGeom>
          <a:noFill/>
        </p:spPr>
        <p:txBody>
          <a:bodyPr wrap="square" rtlCol="0">
            <a:spAutoFit/>
          </a:bodyPr>
          <a:lstStyle/>
          <a:p>
            <a:r>
              <a:rPr lang="en-US" dirty="0"/>
              <a:t>In the alley off C street, between 2nd &amp; 3rd, Eureka. Artist unknown.</a:t>
            </a:r>
          </a:p>
        </p:txBody>
      </p:sp>
    </p:spTree>
  </p:cSld>
  <p:clrMapOvr>
    <a:masterClrMapping/>
  </p:clrMapOvr>
  <p:transition advTm="5304"/>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 Home Plate</a:t>
            </a:r>
            <a:endParaRPr lang="en-US" dirty="0"/>
          </a:p>
        </p:txBody>
      </p:sp>
      <p:pic>
        <p:nvPicPr>
          <p:cNvPr id="119810" name="Picture 2" descr="Image may contain: outdoor"/>
          <p:cNvPicPr>
            <a:picLocks noChangeAspect="1" noChangeArrowheads="1"/>
          </p:cNvPicPr>
          <p:nvPr/>
        </p:nvPicPr>
        <p:blipFill>
          <a:blip r:embed="rId2" cstate="print"/>
          <a:srcRect/>
          <a:stretch>
            <a:fillRect/>
          </a:stretch>
        </p:blipFill>
        <p:spPr bwMode="auto">
          <a:xfrm rot="10800000">
            <a:off x="5638800" y="1295400"/>
            <a:ext cx="2984262" cy="3124200"/>
          </a:xfrm>
          <a:prstGeom prst="rect">
            <a:avLst/>
          </a:prstGeom>
          <a:noFill/>
        </p:spPr>
      </p:pic>
      <p:sp>
        <p:nvSpPr>
          <p:cNvPr id="8" name="TextBox 7"/>
          <p:cNvSpPr txBox="1"/>
          <p:nvPr/>
        </p:nvSpPr>
        <p:spPr>
          <a:xfrm>
            <a:off x="609600" y="1371600"/>
            <a:ext cx="4724400" cy="5078313"/>
          </a:xfrm>
          <a:prstGeom prst="rect">
            <a:avLst/>
          </a:prstGeom>
          <a:noFill/>
        </p:spPr>
        <p:txBody>
          <a:bodyPr wrap="square" rtlCol="0">
            <a:spAutoFit/>
          </a:bodyPr>
          <a:lstStyle/>
          <a:p>
            <a:r>
              <a:rPr lang="en-US" dirty="0" smtClean="0"/>
              <a:t>The pentagon with a squared back and pointed front became official shape for home plate in 1900-01 season. Prior to this "modern" adoption, home went through different shapes, including a circle. During that time, a large dinner plate was know to be used for the base. This may be the origin of "home plate".</a:t>
            </a:r>
            <a:br>
              <a:rPr lang="en-US" dirty="0" smtClean="0"/>
            </a:br>
            <a:r>
              <a:rPr lang="en-US" dirty="0" smtClean="0"/>
              <a:t/>
            </a:r>
            <a:br>
              <a:rPr lang="en-US" dirty="0" smtClean="0"/>
            </a:br>
            <a:r>
              <a:rPr lang="en-US" dirty="0" smtClean="0"/>
              <a:t>If you want to read more, there is good article from Major League Baseball site. </a:t>
            </a:r>
            <a:r>
              <a:rPr lang="en-US" dirty="0" smtClean="0">
                <a:hlinkClick r:id="rId3"/>
              </a:rPr>
              <a:t>https://www.mlb.com/</a:t>
            </a:r>
            <a:r>
              <a:rPr lang="en-US" dirty="0" smtClean="0"/>
              <a:t>…/why-is-home-plate-shaped-…/c-177695752</a:t>
            </a:r>
            <a:br>
              <a:rPr lang="en-US" dirty="0" smtClean="0"/>
            </a:br>
            <a:r>
              <a:rPr lang="en-US" dirty="0" smtClean="0"/>
              <a:t/>
            </a:r>
            <a:br>
              <a:rPr lang="en-US" dirty="0" smtClean="0"/>
            </a:br>
            <a:r>
              <a:rPr lang="en-US" dirty="0" smtClean="0"/>
              <a:t>Another interesting aspect of the game is that the bases are run counter clockwise. I suspect to the advantage of right handed hitters.</a:t>
            </a:r>
          </a:p>
          <a:p>
            <a:endParaRPr lang="en-US" dirty="0" smtClean="0"/>
          </a:p>
          <a:p>
            <a:r>
              <a:rPr lang="en-US" sz="1400" dirty="0" smtClean="0"/>
              <a:t>Diagram source: www.quora.com</a:t>
            </a:r>
            <a:endParaRPr lang="en-US" sz="1400" dirty="0"/>
          </a:p>
        </p:txBody>
      </p:sp>
      <p:pic>
        <p:nvPicPr>
          <p:cNvPr id="119815" name="Picture 7" descr="Image result for home plate baseball"/>
          <p:cNvPicPr>
            <a:picLocks noChangeAspect="1" noChangeArrowheads="1"/>
          </p:cNvPicPr>
          <p:nvPr/>
        </p:nvPicPr>
        <p:blipFill>
          <a:blip r:embed="rId4" cstate="print"/>
          <a:srcRect/>
          <a:stretch>
            <a:fillRect/>
          </a:stretch>
        </p:blipFill>
        <p:spPr bwMode="auto">
          <a:xfrm>
            <a:off x="6019800" y="4724400"/>
            <a:ext cx="2286000" cy="1866901"/>
          </a:xfrm>
          <a:prstGeom prst="rect">
            <a:avLst/>
          </a:prstGeom>
          <a:noFill/>
        </p:spPr>
      </p:pic>
    </p:spTree>
  </p:cSld>
  <p:clrMapOvr>
    <a:masterClrMapping/>
  </p:clrMapOvr>
  <p:transition advTm="6974"/>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32 Reflection </a:t>
            </a:r>
            <a:endParaRPr lang="en-US" dirty="0"/>
          </a:p>
        </p:txBody>
      </p:sp>
      <p:pic>
        <p:nvPicPr>
          <p:cNvPr id="121858" name="Picture 2" descr="Image may contain: sky and outdoor"/>
          <p:cNvPicPr>
            <a:picLocks noChangeAspect="1" noChangeArrowheads="1"/>
          </p:cNvPicPr>
          <p:nvPr/>
        </p:nvPicPr>
        <p:blipFill>
          <a:blip r:embed="rId2" cstate="print"/>
          <a:srcRect/>
          <a:stretch>
            <a:fillRect/>
          </a:stretch>
        </p:blipFill>
        <p:spPr bwMode="auto">
          <a:xfrm>
            <a:off x="304800" y="1219200"/>
            <a:ext cx="3371850" cy="2838450"/>
          </a:xfrm>
          <a:prstGeom prst="rect">
            <a:avLst/>
          </a:prstGeom>
          <a:noFill/>
        </p:spPr>
      </p:pic>
      <p:pic>
        <p:nvPicPr>
          <p:cNvPr id="121860" name="Picture 4" descr="No automatic alt text available."/>
          <p:cNvPicPr>
            <a:picLocks noChangeAspect="1" noChangeArrowheads="1"/>
          </p:cNvPicPr>
          <p:nvPr/>
        </p:nvPicPr>
        <p:blipFill>
          <a:blip r:embed="rId3" cstate="print"/>
          <a:srcRect/>
          <a:stretch>
            <a:fillRect/>
          </a:stretch>
        </p:blipFill>
        <p:spPr bwMode="auto">
          <a:xfrm>
            <a:off x="5029200" y="1371600"/>
            <a:ext cx="3114675" cy="2333626"/>
          </a:xfrm>
          <a:prstGeom prst="rect">
            <a:avLst/>
          </a:prstGeom>
          <a:noFill/>
        </p:spPr>
      </p:pic>
      <p:sp>
        <p:nvSpPr>
          <p:cNvPr id="5" name="TextBox 4"/>
          <p:cNvSpPr txBox="1"/>
          <p:nvPr/>
        </p:nvSpPr>
        <p:spPr>
          <a:xfrm>
            <a:off x="762000" y="4343400"/>
            <a:ext cx="7467600" cy="2308324"/>
          </a:xfrm>
          <a:prstGeom prst="rect">
            <a:avLst/>
          </a:prstGeom>
          <a:noFill/>
        </p:spPr>
        <p:txBody>
          <a:bodyPr wrap="square" rtlCol="0">
            <a:spAutoFit/>
          </a:bodyPr>
          <a:lstStyle/>
          <a:p>
            <a:r>
              <a:rPr lang="en-US" dirty="0" smtClean="0"/>
              <a:t> My very least favorite sign in Fortuna, CA. It glaringly greets you as the first impression coming off the freeway from the north, but it does show reflection. </a:t>
            </a:r>
            <a:br>
              <a:rPr lang="en-US" dirty="0" smtClean="0"/>
            </a:br>
            <a:r>
              <a:rPr lang="en-US" dirty="0" smtClean="0"/>
              <a:t>From </a:t>
            </a:r>
            <a:r>
              <a:rPr lang="en-US" dirty="0" smtClean="0">
                <a:hlinkClick r:id="rId4"/>
              </a:rPr>
              <a:t>mathbitsnotebook.com:</a:t>
            </a:r>
            <a:r>
              <a:rPr lang="en-US" dirty="0" smtClean="0"/>
              <a:t> "A reflection is a kind of transformation. It is basically a 'flip' of a shape over the line of reflection. Very often reflections are performed using coordinate notation as they all are on this page. The coordinates allow us to easily describe the image and its </a:t>
            </a:r>
            <a:r>
              <a:rPr lang="en-US" dirty="0" err="1" smtClean="0"/>
              <a:t>preimage</a:t>
            </a:r>
            <a:r>
              <a:rPr lang="en-US" dirty="0" smtClean="0"/>
              <a:t>." Image also from </a:t>
            </a:r>
            <a:r>
              <a:rPr lang="en-US" dirty="0" smtClean="0">
                <a:hlinkClick r:id="rId5"/>
              </a:rPr>
              <a:t>mathbitsnotebook.com</a:t>
            </a:r>
            <a:endParaRPr lang="en-US" dirty="0"/>
          </a:p>
        </p:txBody>
      </p:sp>
    </p:spTree>
  </p:cSld>
  <p:clrMapOvr>
    <a:masterClrMapping/>
  </p:clrMapOvr>
  <p:transition advTm="5382"/>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33 Fresnel Lens </a:t>
            </a:r>
            <a:endParaRPr lang="en-US" dirty="0"/>
          </a:p>
        </p:txBody>
      </p:sp>
      <p:pic>
        <p:nvPicPr>
          <p:cNvPr id="120834" name="Picture 2" descr="No automatic alt text available."/>
          <p:cNvPicPr>
            <a:picLocks noChangeAspect="1" noChangeArrowheads="1"/>
          </p:cNvPicPr>
          <p:nvPr/>
        </p:nvPicPr>
        <p:blipFill>
          <a:blip r:embed="rId2" cstate="print"/>
          <a:srcRect/>
          <a:stretch>
            <a:fillRect/>
          </a:stretch>
        </p:blipFill>
        <p:spPr bwMode="auto">
          <a:xfrm>
            <a:off x="609600" y="1371600"/>
            <a:ext cx="2102908" cy="3154363"/>
          </a:xfrm>
          <a:prstGeom prst="rect">
            <a:avLst/>
          </a:prstGeom>
          <a:noFill/>
        </p:spPr>
      </p:pic>
      <p:pic>
        <p:nvPicPr>
          <p:cNvPr id="120836" name="Picture 4" descr="No automatic alt text available."/>
          <p:cNvPicPr>
            <a:picLocks noChangeAspect="1" noChangeArrowheads="1"/>
          </p:cNvPicPr>
          <p:nvPr/>
        </p:nvPicPr>
        <p:blipFill>
          <a:blip r:embed="rId3" cstate="print"/>
          <a:srcRect/>
          <a:stretch>
            <a:fillRect/>
          </a:stretch>
        </p:blipFill>
        <p:spPr bwMode="auto">
          <a:xfrm>
            <a:off x="6172200" y="228600"/>
            <a:ext cx="2286000" cy="3429001"/>
          </a:xfrm>
          <a:prstGeom prst="rect">
            <a:avLst/>
          </a:prstGeom>
          <a:noFill/>
        </p:spPr>
      </p:pic>
      <p:pic>
        <p:nvPicPr>
          <p:cNvPr id="120838" name="Picture 6" descr="Image result for fresnel lens diagram"/>
          <p:cNvPicPr>
            <a:picLocks noChangeAspect="1" noChangeArrowheads="1"/>
          </p:cNvPicPr>
          <p:nvPr/>
        </p:nvPicPr>
        <p:blipFill>
          <a:blip r:embed="rId4" cstate="print"/>
          <a:srcRect/>
          <a:stretch>
            <a:fillRect/>
          </a:stretch>
        </p:blipFill>
        <p:spPr bwMode="auto">
          <a:xfrm>
            <a:off x="6400800" y="3810000"/>
            <a:ext cx="1638669" cy="2667000"/>
          </a:xfrm>
          <a:prstGeom prst="rect">
            <a:avLst/>
          </a:prstGeom>
          <a:noFill/>
        </p:spPr>
      </p:pic>
      <p:sp>
        <p:nvSpPr>
          <p:cNvPr id="6" name="TextBox 5"/>
          <p:cNvSpPr txBox="1"/>
          <p:nvPr/>
        </p:nvSpPr>
        <p:spPr>
          <a:xfrm>
            <a:off x="2895600" y="1219200"/>
            <a:ext cx="3124200" cy="4031873"/>
          </a:xfrm>
          <a:prstGeom prst="rect">
            <a:avLst/>
          </a:prstGeom>
          <a:noFill/>
        </p:spPr>
        <p:txBody>
          <a:bodyPr wrap="square" rtlCol="0">
            <a:spAutoFit/>
          </a:bodyPr>
          <a:lstStyle/>
          <a:p>
            <a:r>
              <a:rPr lang="en-US" sz="1600" dirty="0" smtClean="0"/>
              <a:t>The challenge of lighthouse lens makers was being able to make a very large lens that would send a beam for miles.  It needed to be very large, but couldn't weigh very much, and it needed to withstand the heat from a large lamp on one side and the cool air on the other without cracking. Fresnel (the "s" is not pronounced) knew that light refracts only at the surface where light goes from one medium to another. Taking this knowledge and amazing skill, he came up with giant lens design without all the internal glass.</a:t>
            </a:r>
            <a:endParaRPr lang="en-US" sz="1600" dirty="0"/>
          </a:p>
        </p:txBody>
      </p:sp>
      <p:sp>
        <p:nvSpPr>
          <p:cNvPr id="7" name="TextBox 6"/>
          <p:cNvSpPr txBox="1"/>
          <p:nvPr/>
        </p:nvSpPr>
        <p:spPr>
          <a:xfrm>
            <a:off x="609600" y="4800600"/>
            <a:ext cx="2209800" cy="1754326"/>
          </a:xfrm>
          <a:prstGeom prst="rect">
            <a:avLst/>
          </a:prstGeom>
          <a:noFill/>
        </p:spPr>
        <p:txBody>
          <a:bodyPr wrap="square" rtlCol="0">
            <a:spAutoFit/>
          </a:bodyPr>
          <a:lstStyle/>
          <a:p>
            <a:r>
              <a:rPr lang="en-US" dirty="0" smtClean="0"/>
              <a:t>This light is from the Table Bluff Lighthouse.  It is currently in the  Humboldt Maritime Museum in Samoa</a:t>
            </a:r>
            <a:endParaRPr lang="en-US" dirty="0"/>
          </a:p>
        </p:txBody>
      </p:sp>
    </p:spTree>
  </p:cSld>
  <p:clrMapOvr>
    <a:masterClrMapping/>
  </p:clrMapOvr>
  <p:transition advTm="5039"/>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Fire Hydrant Colors No. 35</a:t>
            </a:r>
            <a:endParaRPr lang="en-US" dirty="0"/>
          </a:p>
        </p:txBody>
      </p:sp>
      <p:graphicFrame>
        <p:nvGraphicFramePr>
          <p:cNvPr id="3" name="Table 2"/>
          <p:cNvGraphicFramePr>
            <a:graphicFrameLocks noGrp="1"/>
          </p:cNvGraphicFramePr>
          <p:nvPr/>
        </p:nvGraphicFramePr>
        <p:xfrm>
          <a:off x="1524000" y="1397000"/>
          <a:ext cx="6096000" cy="5373660"/>
        </p:xfrm>
        <a:graphic>
          <a:graphicData uri="http://schemas.openxmlformats.org/drawingml/2006/table">
            <a:tbl>
              <a:tblPr firstRow="1" bandRow="1">
                <a:tableStyleId>{5C22544A-7EE6-4342-B048-85BDC9FD1C3A}</a:tableStyleId>
              </a:tblPr>
              <a:tblGrid>
                <a:gridCol w="2895600"/>
                <a:gridCol w="3200400"/>
              </a:tblGrid>
              <a:tr h="2942300">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r>
                        <a:rPr lang="en-US" sz="1800" b="0" i="0" kern="1200" dirty="0" smtClean="0">
                          <a:solidFill>
                            <a:schemeClr val="lt1"/>
                          </a:solidFill>
                          <a:latin typeface="+mn-lt"/>
                          <a:ea typeface="+mn-ea"/>
                          <a:cs typeface="+mn-cs"/>
                        </a:rPr>
                        <a:t> The top and caps of fire hydrants are color coded to indicate the flow from the hydrant in gallons per minute (GPM)</a:t>
                      </a:r>
                    </a:p>
                    <a:p>
                      <a:endParaRPr lang="en-US" sz="1800" b="0" i="0" kern="1200" dirty="0" smtClean="0">
                        <a:solidFill>
                          <a:schemeClr val="lt1"/>
                        </a:solidFill>
                        <a:latin typeface="+mn-lt"/>
                        <a:ea typeface="+mn-ea"/>
                        <a:cs typeface="+mn-cs"/>
                      </a:endParaRPr>
                    </a:p>
                    <a:p>
                      <a:r>
                        <a:rPr lang="en-US" sz="1800" b="0" i="0" kern="1200" dirty="0" smtClean="0">
                          <a:solidFill>
                            <a:schemeClr val="lt1"/>
                          </a:solidFill>
                          <a:latin typeface="+mn-lt"/>
                          <a:ea typeface="+mn-ea"/>
                          <a:cs typeface="+mn-cs"/>
                        </a:rPr>
                        <a:t>Thanks to members</a:t>
                      </a:r>
                      <a:r>
                        <a:rPr lang="en-US" sz="1800" b="0" i="0" kern="1200" baseline="0" dirty="0" smtClean="0">
                          <a:solidFill>
                            <a:schemeClr val="lt1"/>
                          </a:solidFill>
                          <a:latin typeface="+mn-lt"/>
                          <a:ea typeface="+mn-ea"/>
                          <a:cs typeface="+mn-cs"/>
                        </a:rPr>
                        <a:t> of the Eureka Fire Department their help</a:t>
                      </a:r>
                      <a:endParaRPr lang="en-US" sz="1800" b="0" i="0" kern="1200" dirty="0" smtClean="0">
                        <a:solidFill>
                          <a:schemeClr val="lt1"/>
                        </a:solidFill>
                        <a:latin typeface="+mn-lt"/>
                        <a:ea typeface="+mn-ea"/>
                        <a:cs typeface="+mn-cs"/>
                      </a:endParaRPr>
                    </a:p>
                    <a:p>
                      <a:endParaRPr lang="en-US" sz="1800" b="0" i="0" kern="1200" dirty="0" smtClean="0">
                        <a:solidFill>
                          <a:schemeClr val="lt1"/>
                        </a:solidFill>
                        <a:latin typeface="+mn-lt"/>
                        <a:ea typeface="+mn-ea"/>
                        <a:cs typeface="+mn-cs"/>
                      </a:endParaRPr>
                    </a:p>
                    <a:p>
                      <a:endParaRPr lang="en-US" sz="1800" b="0" i="0" kern="1200" dirty="0" smtClean="0">
                        <a:solidFill>
                          <a:schemeClr val="lt1"/>
                        </a:solidFill>
                        <a:latin typeface="+mn-lt"/>
                        <a:ea typeface="+mn-ea"/>
                        <a:cs typeface="+mn-cs"/>
                      </a:endParaRPr>
                    </a:p>
                    <a:p>
                      <a:endParaRPr lang="en-US" dirty="0"/>
                    </a:p>
                  </a:txBody>
                  <a:tcPr/>
                </a:tc>
              </a:tr>
              <a:tr h="1990380">
                <a:tc gridSpan="2">
                  <a:txBody>
                    <a:bodyPr/>
                    <a:lstStyle/>
                    <a:p>
                      <a:endParaRPr lang="en-US" dirty="0" smtClean="0"/>
                    </a:p>
                    <a:p>
                      <a:endParaRPr lang="en-US" dirty="0" smtClean="0"/>
                    </a:p>
                    <a:p>
                      <a:endParaRPr lang="en-US" dirty="0" smtClean="0"/>
                    </a:p>
                    <a:p>
                      <a:endParaRPr lang="en-US" dirty="0" smtClean="0"/>
                    </a:p>
                    <a:p>
                      <a:endParaRPr lang="en-US" sz="1800" dirty="0" smtClean="0"/>
                    </a:p>
                    <a:p>
                      <a:endParaRPr lang="en-US" sz="1200" dirty="0" smtClean="0"/>
                    </a:p>
                    <a:p>
                      <a:r>
                        <a:rPr lang="en-US" sz="1200" dirty="0" smtClean="0"/>
                        <a:t>Source:  http://www.firehydrant.org/info/hycolor.html</a:t>
                      </a:r>
                      <a:endParaRPr lang="en-US" sz="1200" dirty="0"/>
                    </a:p>
                  </a:txBody>
                  <a:tcPr/>
                </a:tc>
                <a:tc hMerge="1">
                  <a:txBody>
                    <a:bodyPr/>
                    <a:lstStyle/>
                    <a:p>
                      <a:endParaRPr lang="en-US" dirty="0"/>
                    </a:p>
                  </a:txBody>
                  <a:tcPr/>
                </a:tc>
              </a:tr>
            </a:tbl>
          </a:graphicData>
        </a:graphic>
      </p:graphicFrame>
      <p:pic>
        <p:nvPicPr>
          <p:cNvPr id="5" name="Picture 4" descr="DSC_0670.JPG"/>
          <p:cNvPicPr>
            <a:picLocks noChangeAspect="1"/>
          </p:cNvPicPr>
          <p:nvPr/>
        </p:nvPicPr>
        <p:blipFill>
          <a:blip r:embed="rId2" cstate="print"/>
          <a:srcRect l="14706" t="11765" r="8824" b="9804"/>
          <a:stretch>
            <a:fillRect/>
          </a:stretch>
        </p:blipFill>
        <p:spPr>
          <a:xfrm>
            <a:off x="2362200" y="1828800"/>
            <a:ext cx="1535430" cy="2514600"/>
          </a:xfrm>
          <a:prstGeom prst="rect">
            <a:avLst/>
          </a:prstGeom>
        </p:spPr>
      </p:pic>
      <p:graphicFrame>
        <p:nvGraphicFramePr>
          <p:cNvPr id="6" name="Table 5"/>
          <p:cNvGraphicFramePr>
            <a:graphicFrameLocks noGrp="1"/>
          </p:cNvGraphicFramePr>
          <p:nvPr/>
        </p:nvGraphicFramePr>
        <p:xfrm>
          <a:off x="1905001" y="4876800"/>
          <a:ext cx="5029200" cy="1424940"/>
        </p:xfrm>
        <a:graphic>
          <a:graphicData uri="http://schemas.openxmlformats.org/drawingml/2006/table">
            <a:tbl>
              <a:tblPr firstRow="1" bandRow="1">
                <a:tableStyleId>{5C22544A-7EE6-4342-B048-85BDC9FD1C3A}</a:tableStyleId>
              </a:tblPr>
              <a:tblGrid>
                <a:gridCol w="1727200"/>
                <a:gridCol w="1651000"/>
                <a:gridCol w="1651000"/>
              </a:tblGrid>
              <a:tr h="342900">
                <a:tc>
                  <a:txBody>
                    <a:bodyPr/>
                    <a:lstStyle/>
                    <a:p>
                      <a:r>
                        <a:rPr lang="en-US" sz="1200" b="0" dirty="0">
                          <a:solidFill>
                            <a:schemeClr val="tx1"/>
                          </a:solidFill>
                        </a:rPr>
                        <a:t>BLUE</a:t>
                      </a:r>
                    </a:p>
                  </a:txBody>
                  <a:tcPr marL="15240" marR="15240" marT="15240" marB="15240" anchor="ctr">
                    <a:solidFill>
                      <a:schemeClr val="bg1"/>
                    </a:solidFill>
                  </a:tcPr>
                </a:tc>
                <a:tc>
                  <a:txBody>
                    <a:bodyPr/>
                    <a:lstStyle/>
                    <a:p>
                      <a:r>
                        <a:rPr lang="en-US" sz="1200" b="0">
                          <a:solidFill>
                            <a:schemeClr val="tx1"/>
                          </a:solidFill>
                        </a:rPr>
                        <a:t>1500 GPM or more</a:t>
                      </a:r>
                    </a:p>
                  </a:txBody>
                  <a:tcPr marL="15240" marR="15240" marT="15240" marB="15240" anchor="ctr">
                    <a:solidFill>
                      <a:schemeClr val="bg1"/>
                    </a:solidFill>
                  </a:tcPr>
                </a:tc>
                <a:tc>
                  <a:txBody>
                    <a:bodyPr/>
                    <a:lstStyle/>
                    <a:p>
                      <a:r>
                        <a:rPr lang="en-US" sz="1200" b="0" dirty="0">
                          <a:solidFill>
                            <a:schemeClr val="tx1"/>
                          </a:solidFill>
                        </a:rPr>
                        <a:t>Very good flows</a:t>
                      </a:r>
                    </a:p>
                  </a:txBody>
                  <a:tcPr marL="15240" marR="15240" marT="15240" marB="15240" anchor="ctr">
                    <a:solidFill>
                      <a:schemeClr val="bg1"/>
                    </a:solidFill>
                  </a:tcPr>
                </a:tc>
              </a:tr>
              <a:tr h="342900">
                <a:tc>
                  <a:txBody>
                    <a:bodyPr/>
                    <a:lstStyle/>
                    <a:p>
                      <a:r>
                        <a:rPr lang="en-US" sz="1200">
                          <a:solidFill>
                            <a:schemeClr val="tx1"/>
                          </a:solidFill>
                        </a:rPr>
                        <a:t>GREEN</a:t>
                      </a:r>
                    </a:p>
                  </a:txBody>
                  <a:tcPr marL="15240" marR="15240" marT="15240" marB="15240" anchor="ctr">
                    <a:solidFill>
                      <a:schemeClr val="bg1"/>
                    </a:solidFill>
                  </a:tcPr>
                </a:tc>
                <a:tc>
                  <a:txBody>
                    <a:bodyPr/>
                    <a:lstStyle/>
                    <a:p>
                      <a:r>
                        <a:rPr lang="en-US" sz="1200" dirty="0">
                          <a:solidFill>
                            <a:schemeClr val="tx1"/>
                          </a:solidFill>
                        </a:rPr>
                        <a:t>1000-1499 GPM</a:t>
                      </a:r>
                    </a:p>
                  </a:txBody>
                  <a:tcPr marL="15240" marR="15240" marT="15240" marB="15240" anchor="ctr">
                    <a:solidFill>
                      <a:schemeClr val="bg1"/>
                    </a:solidFill>
                  </a:tcPr>
                </a:tc>
                <a:tc>
                  <a:txBody>
                    <a:bodyPr/>
                    <a:lstStyle/>
                    <a:p>
                      <a:r>
                        <a:rPr lang="en-US" sz="1200" dirty="0">
                          <a:solidFill>
                            <a:schemeClr val="tx1"/>
                          </a:solidFill>
                        </a:rPr>
                        <a:t>Good for residential areas</a:t>
                      </a:r>
                    </a:p>
                  </a:txBody>
                  <a:tcPr marL="15240" marR="15240" marT="15240" marB="15240" anchor="ctr">
                    <a:solidFill>
                      <a:schemeClr val="bg1"/>
                    </a:solidFill>
                  </a:tcPr>
                </a:tc>
              </a:tr>
              <a:tr h="342900">
                <a:tc>
                  <a:txBody>
                    <a:bodyPr/>
                    <a:lstStyle/>
                    <a:p>
                      <a:r>
                        <a:rPr lang="en-US" sz="1200">
                          <a:solidFill>
                            <a:schemeClr val="tx1"/>
                          </a:solidFill>
                        </a:rPr>
                        <a:t>ORANGE</a:t>
                      </a:r>
                    </a:p>
                  </a:txBody>
                  <a:tcPr marL="15240" marR="15240" marT="15240" marB="15240" anchor="ctr">
                    <a:solidFill>
                      <a:schemeClr val="bg1"/>
                    </a:solidFill>
                  </a:tcPr>
                </a:tc>
                <a:tc>
                  <a:txBody>
                    <a:bodyPr/>
                    <a:lstStyle/>
                    <a:p>
                      <a:r>
                        <a:rPr lang="en-US" sz="1200">
                          <a:solidFill>
                            <a:schemeClr val="tx1"/>
                          </a:solidFill>
                        </a:rPr>
                        <a:t>500-999 GPM</a:t>
                      </a:r>
                    </a:p>
                  </a:txBody>
                  <a:tcPr marL="15240" marR="15240" marT="15240" marB="15240" anchor="ctr">
                    <a:solidFill>
                      <a:schemeClr val="bg1"/>
                    </a:solidFill>
                  </a:tcPr>
                </a:tc>
                <a:tc>
                  <a:txBody>
                    <a:bodyPr/>
                    <a:lstStyle/>
                    <a:p>
                      <a:r>
                        <a:rPr lang="en-US" sz="1200" dirty="0">
                          <a:solidFill>
                            <a:schemeClr val="tx1"/>
                          </a:solidFill>
                        </a:rPr>
                        <a:t>Marginally adequate</a:t>
                      </a:r>
                    </a:p>
                  </a:txBody>
                  <a:tcPr marL="15240" marR="15240" marT="15240" marB="15240" anchor="ctr">
                    <a:solidFill>
                      <a:schemeClr val="bg1"/>
                    </a:solidFill>
                  </a:tcPr>
                </a:tc>
              </a:tr>
              <a:tr h="342900">
                <a:tc>
                  <a:txBody>
                    <a:bodyPr/>
                    <a:lstStyle/>
                    <a:p>
                      <a:r>
                        <a:rPr lang="en-US" sz="1200">
                          <a:solidFill>
                            <a:schemeClr val="tx1"/>
                          </a:solidFill>
                        </a:rPr>
                        <a:t>RED</a:t>
                      </a:r>
                    </a:p>
                  </a:txBody>
                  <a:tcPr marL="15240" marR="15240" marT="15240" marB="15240" anchor="ctr">
                    <a:solidFill>
                      <a:schemeClr val="bg1"/>
                    </a:solidFill>
                  </a:tcPr>
                </a:tc>
                <a:tc>
                  <a:txBody>
                    <a:bodyPr/>
                    <a:lstStyle/>
                    <a:p>
                      <a:r>
                        <a:rPr lang="en-US" sz="1200">
                          <a:solidFill>
                            <a:schemeClr val="tx1"/>
                          </a:solidFill>
                        </a:rPr>
                        <a:t>Below 500 GPM</a:t>
                      </a:r>
                    </a:p>
                  </a:txBody>
                  <a:tcPr marL="15240" marR="15240" marT="15240" marB="15240" anchor="ctr">
                    <a:solidFill>
                      <a:schemeClr val="bg1"/>
                    </a:solidFill>
                  </a:tcPr>
                </a:tc>
                <a:tc>
                  <a:txBody>
                    <a:bodyPr/>
                    <a:lstStyle/>
                    <a:p>
                      <a:r>
                        <a:rPr lang="en-US" sz="1200" dirty="0">
                          <a:solidFill>
                            <a:schemeClr val="tx1"/>
                          </a:solidFill>
                        </a:rPr>
                        <a:t>Inadequate</a:t>
                      </a:r>
                    </a:p>
                  </a:txBody>
                  <a:tcPr marL="15240" marR="15240" marT="15240" marB="15240" anchor="ctr">
                    <a:solidFill>
                      <a:schemeClr val="bg1"/>
                    </a:solidFill>
                  </a:tcPr>
                </a:tc>
              </a:tr>
            </a:tbl>
          </a:graphicData>
        </a:graphic>
      </p:graphicFrame>
    </p:spTree>
  </p:cSld>
  <p:clrMapOvr>
    <a:masterClrMapping/>
  </p:clrMapOvr>
  <p:transition advTm="5928"/>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37 Egg Sizes </a:t>
            </a:r>
            <a:endParaRPr lang="en-US" dirty="0"/>
          </a:p>
        </p:txBody>
      </p:sp>
      <p:pic>
        <p:nvPicPr>
          <p:cNvPr id="116738" name="Picture 2" descr="No automatic alt text available."/>
          <p:cNvPicPr>
            <a:picLocks noChangeAspect="1" noChangeArrowheads="1"/>
          </p:cNvPicPr>
          <p:nvPr/>
        </p:nvPicPr>
        <p:blipFill>
          <a:blip r:embed="rId2" cstate="print"/>
          <a:srcRect/>
          <a:stretch>
            <a:fillRect/>
          </a:stretch>
        </p:blipFill>
        <p:spPr bwMode="auto">
          <a:xfrm>
            <a:off x="4267200" y="1371600"/>
            <a:ext cx="4267200" cy="3200401"/>
          </a:xfrm>
          <a:prstGeom prst="rect">
            <a:avLst/>
          </a:prstGeom>
          <a:noFill/>
        </p:spPr>
      </p:pic>
      <p:graphicFrame>
        <p:nvGraphicFramePr>
          <p:cNvPr id="5" name="Table 4"/>
          <p:cNvGraphicFramePr>
            <a:graphicFrameLocks noGrp="1"/>
          </p:cNvGraphicFramePr>
          <p:nvPr/>
        </p:nvGraphicFramePr>
        <p:xfrm>
          <a:off x="914400" y="4267200"/>
          <a:ext cx="5562600" cy="2011680"/>
        </p:xfrm>
        <a:graphic>
          <a:graphicData uri="http://schemas.openxmlformats.org/drawingml/2006/table">
            <a:tbl>
              <a:tblPr firstRow="1" bandRow="1">
                <a:tableStyleId>{5C22544A-7EE6-4342-B048-85BDC9FD1C3A}</a:tableStyleId>
              </a:tblPr>
              <a:tblGrid>
                <a:gridCol w="1854200"/>
                <a:gridCol w="1854200"/>
                <a:gridCol w="1854200"/>
              </a:tblGrid>
              <a:tr h="289560">
                <a:tc>
                  <a:txBody>
                    <a:bodyPr/>
                    <a:lstStyle/>
                    <a:p>
                      <a:r>
                        <a:rPr lang="en-US" sz="1600" dirty="0" smtClean="0"/>
                        <a:t>Size</a:t>
                      </a:r>
                      <a:endParaRPr lang="en-US" sz="1600" dirty="0"/>
                    </a:p>
                  </a:txBody>
                  <a:tcPr/>
                </a:tc>
                <a:tc>
                  <a:txBody>
                    <a:bodyPr/>
                    <a:lstStyle/>
                    <a:p>
                      <a:r>
                        <a:rPr lang="en-US" sz="1600" dirty="0" smtClean="0"/>
                        <a:t>Weight/ dozen </a:t>
                      </a:r>
                      <a:endParaRPr lang="en-US" sz="1600" dirty="0"/>
                    </a:p>
                  </a:txBody>
                  <a:tcPr/>
                </a:tc>
                <a:tc>
                  <a:txBody>
                    <a:bodyPr/>
                    <a:lstStyle/>
                    <a:p>
                      <a:r>
                        <a:rPr lang="en-US" sz="1600" dirty="0" smtClean="0"/>
                        <a:t>Approx wt/egg</a:t>
                      </a:r>
                      <a:endParaRPr lang="en-US" sz="1600" dirty="0"/>
                    </a:p>
                  </a:txBody>
                  <a:tcPr/>
                </a:tc>
              </a:tr>
              <a:tr h="289560">
                <a:tc>
                  <a:txBody>
                    <a:bodyPr/>
                    <a:lstStyle/>
                    <a:p>
                      <a:r>
                        <a:rPr lang="en-US" sz="1600" dirty="0" smtClean="0"/>
                        <a:t>Small </a:t>
                      </a:r>
                      <a:endParaRPr lang="en-US" sz="1600" dirty="0"/>
                    </a:p>
                  </a:txBody>
                  <a:tcPr/>
                </a:tc>
                <a:tc>
                  <a:txBody>
                    <a:bodyPr/>
                    <a:lstStyle/>
                    <a:p>
                      <a:r>
                        <a:rPr lang="en-US" sz="1600" dirty="0" smtClean="0"/>
                        <a:t>18 ounces </a:t>
                      </a:r>
                      <a:endParaRPr lang="en-US" sz="1600" dirty="0"/>
                    </a:p>
                  </a:txBody>
                  <a:tcPr/>
                </a:tc>
                <a:tc>
                  <a:txBody>
                    <a:bodyPr/>
                    <a:lstStyle/>
                    <a:p>
                      <a:r>
                        <a:rPr lang="en-US" sz="1600" dirty="0" smtClean="0"/>
                        <a:t>1.75 ounces</a:t>
                      </a:r>
                      <a:endParaRPr lang="en-US" sz="1600" dirty="0"/>
                    </a:p>
                  </a:txBody>
                  <a:tcPr/>
                </a:tc>
              </a:tr>
              <a:tr h="289560">
                <a:tc>
                  <a:txBody>
                    <a:bodyPr/>
                    <a:lstStyle/>
                    <a:p>
                      <a:r>
                        <a:rPr lang="en-US" sz="1600" dirty="0" smtClean="0"/>
                        <a:t>Medium </a:t>
                      </a:r>
                      <a:endParaRPr lang="en-US" sz="1600" dirty="0"/>
                    </a:p>
                  </a:txBody>
                  <a:tcPr/>
                </a:tc>
                <a:tc>
                  <a:txBody>
                    <a:bodyPr/>
                    <a:lstStyle/>
                    <a:p>
                      <a:r>
                        <a:rPr lang="en-US" sz="1600" dirty="0" smtClean="0"/>
                        <a:t>21 ounces </a:t>
                      </a:r>
                      <a:endParaRPr lang="en-US" sz="1600" dirty="0"/>
                    </a:p>
                  </a:txBody>
                  <a:tcPr/>
                </a:tc>
                <a:tc>
                  <a:txBody>
                    <a:bodyPr/>
                    <a:lstStyle/>
                    <a:p>
                      <a:r>
                        <a:rPr lang="en-US" sz="1600" dirty="0" smtClean="0"/>
                        <a:t>1.5 ounces</a:t>
                      </a:r>
                      <a:endParaRPr lang="en-US" sz="1600" dirty="0"/>
                    </a:p>
                  </a:txBody>
                  <a:tcPr/>
                </a:tc>
              </a:tr>
              <a:tr h="289560">
                <a:tc>
                  <a:txBody>
                    <a:bodyPr/>
                    <a:lstStyle/>
                    <a:p>
                      <a:r>
                        <a:rPr lang="en-US" sz="1600" dirty="0" smtClean="0"/>
                        <a:t>Large</a:t>
                      </a:r>
                      <a:endParaRPr lang="en-US" sz="1600" dirty="0"/>
                    </a:p>
                  </a:txBody>
                  <a:tcPr/>
                </a:tc>
                <a:tc>
                  <a:txBody>
                    <a:bodyPr/>
                    <a:lstStyle/>
                    <a:p>
                      <a:r>
                        <a:rPr lang="en-US" sz="1600" dirty="0" smtClean="0"/>
                        <a:t>24 ounces </a:t>
                      </a:r>
                      <a:endParaRPr lang="en-US" sz="1600" dirty="0"/>
                    </a:p>
                  </a:txBody>
                  <a:tcPr/>
                </a:tc>
                <a:tc>
                  <a:txBody>
                    <a:bodyPr/>
                    <a:lstStyle/>
                    <a:p>
                      <a:r>
                        <a:rPr lang="en-US" sz="1600" dirty="0" smtClean="0"/>
                        <a:t> 2 ounces</a:t>
                      </a:r>
                      <a:endParaRPr lang="en-US" sz="1600" dirty="0"/>
                    </a:p>
                  </a:txBody>
                  <a:tcPr/>
                </a:tc>
              </a:tr>
              <a:tr h="289560">
                <a:tc>
                  <a:txBody>
                    <a:bodyPr/>
                    <a:lstStyle/>
                    <a:p>
                      <a:r>
                        <a:rPr lang="en-US" sz="1600" dirty="0" smtClean="0"/>
                        <a:t>Extra Large </a:t>
                      </a:r>
                      <a:endParaRPr lang="en-US" sz="1600" dirty="0"/>
                    </a:p>
                  </a:txBody>
                  <a:tcPr/>
                </a:tc>
                <a:tc>
                  <a:txBody>
                    <a:bodyPr/>
                    <a:lstStyle/>
                    <a:p>
                      <a:r>
                        <a:rPr lang="en-US" sz="1600" dirty="0" smtClean="0"/>
                        <a:t>27 ounces </a:t>
                      </a:r>
                      <a:endParaRPr lang="en-US" sz="1600" dirty="0"/>
                    </a:p>
                  </a:txBody>
                  <a:tcPr/>
                </a:tc>
                <a:tc>
                  <a:txBody>
                    <a:bodyPr/>
                    <a:lstStyle/>
                    <a:p>
                      <a:r>
                        <a:rPr lang="en-US" sz="1600" dirty="0" smtClean="0"/>
                        <a:t>2.25 ounces</a:t>
                      </a:r>
                      <a:endParaRPr lang="en-US" sz="1600" dirty="0"/>
                    </a:p>
                  </a:txBody>
                  <a:tcPr/>
                </a:tc>
              </a:tr>
              <a:tr h="289560">
                <a:tc>
                  <a:txBody>
                    <a:bodyPr/>
                    <a:lstStyle/>
                    <a:p>
                      <a:r>
                        <a:rPr lang="en-US" sz="1600" dirty="0" smtClean="0"/>
                        <a:t>Jumbo</a:t>
                      </a:r>
                      <a:endParaRPr lang="en-US" sz="1600" dirty="0"/>
                    </a:p>
                  </a:txBody>
                  <a:tcPr/>
                </a:tc>
                <a:tc>
                  <a:txBody>
                    <a:bodyPr/>
                    <a:lstStyle/>
                    <a:p>
                      <a:r>
                        <a:rPr lang="en-US" sz="1600" dirty="0" smtClean="0"/>
                        <a:t>30 ounces </a:t>
                      </a:r>
                      <a:endParaRPr lang="en-US" sz="1600" dirty="0"/>
                    </a:p>
                  </a:txBody>
                  <a:tcPr/>
                </a:tc>
                <a:tc>
                  <a:txBody>
                    <a:bodyPr/>
                    <a:lstStyle/>
                    <a:p>
                      <a:r>
                        <a:rPr lang="en-US" sz="1600" dirty="0" smtClean="0"/>
                        <a:t> 2.5 ounces</a:t>
                      </a:r>
                      <a:endParaRPr lang="en-US" sz="1600" dirty="0"/>
                    </a:p>
                  </a:txBody>
                  <a:tcPr/>
                </a:tc>
              </a:tr>
            </a:tbl>
          </a:graphicData>
        </a:graphic>
      </p:graphicFrame>
      <p:sp>
        <p:nvSpPr>
          <p:cNvPr id="6" name="TextBox 5"/>
          <p:cNvSpPr txBox="1"/>
          <p:nvPr/>
        </p:nvSpPr>
        <p:spPr>
          <a:xfrm>
            <a:off x="609601" y="1905000"/>
            <a:ext cx="3200400" cy="923330"/>
          </a:xfrm>
          <a:prstGeom prst="rect">
            <a:avLst/>
          </a:prstGeom>
          <a:noFill/>
        </p:spPr>
        <p:txBody>
          <a:bodyPr wrap="square" rtlCol="0">
            <a:spAutoFit/>
          </a:bodyPr>
          <a:lstStyle/>
          <a:p>
            <a:r>
              <a:rPr lang="en-US" dirty="0" smtClean="0"/>
              <a:t>By USDA standards eggs are classified by grade and weight.</a:t>
            </a:r>
          </a:p>
          <a:p>
            <a:endParaRPr lang="en-US" dirty="0"/>
          </a:p>
        </p:txBody>
      </p:sp>
    </p:spTree>
  </p:cSld>
  <p:clrMapOvr>
    <a:masterClrMapping/>
  </p:clrMapOvr>
  <p:transition advTm="4696"/>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           38 </a:t>
            </a:r>
            <a:r>
              <a:rPr lang="en-US" dirty="0" err="1" smtClean="0"/>
              <a:t>Entasis</a:t>
            </a:r>
            <a:r>
              <a:rPr lang="en-US" dirty="0" smtClean="0"/>
              <a:t> </a:t>
            </a:r>
            <a:endParaRPr lang="en-US" dirty="0"/>
          </a:p>
        </p:txBody>
      </p:sp>
      <p:sp>
        <p:nvSpPr>
          <p:cNvPr id="3" name="TextBox 2"/>
          <p:cNvSpPr txBox="1"/>
          <p:nvPr/>
        </p:nvSpPr>
        <p:spPr>
          <a:xfrm>
            <a:off x="4648200" y="762000"/>
            <a:ext cx="3886200" cy="2308324"/>
          </a:xfrm>
          <a:prstGeom prst="rect">
            <a:avLst/>
          </a:prstGeom>
          <a:noFill/>
        </p:spPr>
        <p:txBody>
          <a:bodyPr wrap="square" rtlCol="0">
            <a:spAutoFit/>
          </a:bodyPr>
          <a:lstStyle/>
          <a:p>
            <a:r>
              <a:rPr lang="en-US" dirty="0" err="1" smtClean="0"/>
              <a:t>Entasis</a:t>
            </a:r>
            <a:r>
              <a:rPr lang="en-US" dirty="0" smtClean="0"/>
              <a:t> is the slight convex curving of a column to correct the visual illusion of concavity produced by a straight shaft (Wikipedia). You will also notice the top of columns are often much thinner at the top.</a:t>
            </a:r>
          </a:p>
          <a:p>
            <a:endParaRPr lang="en-US" dirty="0" smtClean="0"/>
          </a:p>
          <a:p>
            <a:endParaRPr lang="en-US" dirty="0" smtClean="0"/>
          </a:p>
        </p:txBody>
      </p:sp>
      <p:pic>
        <p:nvPicPr>
          <p:cNvPr id="4" name="Picture 3" descr="DSC_0108.JPG"/>
          <p:cNvPicPr>
            <a:picLocks noChangeAspect="1"/>
          </p:cNvPicPr>
          <p:nvPr/>
        </p:nvPicPr>
        <p:blipFill>
          <a:blip r:embed="rId2" cstate="print"/>
          <a:srcRect l="35000" t="11111" r="35000"/>
          <a:stretch>
            <a:fillRect/>
          </a:stretch>
        </p:blipFill>
        <p:spPr>
          <a:xfrm>
            <a:off x="381000" y="872071"/>
            <a:ext cx="1295399" cy="5757329"/>
          </a:xfrm>
          <a:prstGeom prst="rect">
            <a:avLst/>
          </a:prstGeom>
        </p:spPr>
      </p:pic>
      <p:sp>
        <p:nvSpPr>
          <p:cNvPr id="5" name="TextBox 4"/>
          <p:cNvSpPr txBox="1"/>
          <p:nvPr/>
        </p:nvSpPr>
        <p:spPr>
          <a:xfrm>
            <a:off x="1905000" y="1447800"/>
            <a:ext cx="2286000" cy="369332"/>
          </a:xfrm>
          <a:prstGeom prst="rect">
            <a:avLst/>
          </a:prstGeom>
          <a:noFill/>
        </p:spPr>
        <p:txBody>
          <a:bodyPr wrap="square" rtlCol="0">
            <a:spAutoFit/>
          </a:bodyPr>
          <a:lstStyle/>
          <a:p>
            <a:r>
              <a:rPr lang="en-US" dirty="0" smtClean="0"/>
              <a:t>15.6 inches diameter </a:t>
            </a:r>
            <a:endParaRPr lang="en-US" dirty="0"/>
          </a:p>
        </p:txBody>
      </p:sp>
      <p:sp>
        <p:nvSpPr>
          <p:cNvPr id="6" name="TextBox 5"/>
          <p:cNvSpPr txBox="1"/>
          <p:nvPr/>
        </p:nvSpPr>
        <p:spPr>
          <a:xfrm>
            <a:off x="1905000" y="1981200"/>
            <a:ext cx="1371600" cy="369332"/>
          </a:xfrm>
          <a:prstGeom prst="rect">
            <a:avLst/>
          </a:prstGeom>
          <a:noFill/>
        </p:spPr>
        <p:txBody>
          <a:bodyPr wrap="square" rtlCol="0">
            <a:spAutoFit/>
          </a:bodyPr>
          <a:lstStyle/>
          <a:p>
            <a:r>
              <a:rPr lang="en-US" dirty="0" smtClean="0"/>
              <a:t>16.4 inches</a:t>
            </a:r>
            <a:endParaRPr lang="en-US" dirty="0"/>
          </a:p>
        </p:txBody>
      </p:sp>
      <p:sp>
        <p:nvSpPr>
          <p:cNvPr id="7" name="TextBox 6"/>
          <p:cNvSpPr txBox="1"/>
          <p:nvPr/>
        </p:nvSpPr>
        <p:spPr>
          <a:xfrm>
            <a:off x="1981200" y="2667000"/>
            <a:ext cx="1371600" cy="369332"/>
          </a:xfrm>
          <a:prstGeom prst="rect">
            <a:avLst/>
          </a:prstGeom>
          <a:noFill/>
        </p:spPr>
        <p:txBody>
          <a:bodyPr wrap="square" rtlCol="0">
            <a:spAutoFit/>
          </a:bodyPr>
          <a:lstStyle/>
          <a:p>
            <a:r>
              <a:rPr lang="en-US" dirty="0" smtClean="0"/>
              <a:t>17.5 inches</a:t>
            </a:r>
            <a:endParaRPr lang="en-US" dirty="0"/>
          </a:p>
        </p:txBody>
      </p:sp>
      <p:sp>
        <p:nvSpPr>
          <p:cNvPr id="8" name="TextBox 7"/>
          <p:cNvSpPr txBox="1"/>
          <p:nvPr/>
        </p:nvSpPr>
        <p:spPr>
          <a:xfrm>
            <a:off x="2057400" y="3352800"/>
            <a:ext cx="1295400" cy="369332"/>
          </a:xfrm>
          <a:prstGeom prst="rect">
            <a:avLst/>
          </a:prstGeom>
          <a:noFill/>
        </p:spPr>
        <p:txBody>
          <a:bodyPr wrap="square" rtlCol="0">
            <a:spAutoFit/>
          </a:bodyPr>
          <a:lstStyle/>
          <a:p>
            <a:r>
              <a:rPr lang="en-US" dirty="0" smtClean="0"/>
              <a:t>18.1 inches</a:t>
            </a:r>
            <a:endParaRPr lang="en-US" dirty="0"/>
          </a:p>
        </p:txBody>
      </p:sp>
      <p:sp>
        <p:nvSpPr>
          <p:cNvPr id="10" name="TextBox 9"/>
          <p:cNvSpPr txBox="1"/>
          <p:nvPr/>
        </p:nvSpPr>
        <p:spPr>
          <a:xfrm>
            <a:off x="2057400" y="4114800"/>
            <a:ext cx="1371600" cy="369332"/>
          </a:xfrm>
          <a:prstGeom prst="rect">
            <a:avLst/>
          </a:prstGeom>
          <a:noFill/>
        </p:spPr>
        <p:txBody>
          <a:bodyPr wrap="square" rtlCol="0">
            <a:spAutoFit/>
          </a:bodyPr>
          <a:lstStyle/>
          <a:p>
            <a:r>
              <a:rPr lang="en-US" dirty="0" smtClean="0"/>
              <a:t>18.3 inches</a:t>
            </a:r>
            <a:endParaRPr lang="en-US" dirty="0"/>
          </a:p>
        </p:txBody>
      </p:sp>
      <p:sp>
        <p:nvSpPr>
          <p:cNvPr id="11" name="TextBox 10"/>
          <p:cNvSpPr txBox="1"/>
          <p:nvPr/>
        </p:nvSpPr>
        <p:spPr>
          <a:xfrm>
            <a:off x="2133600" y="4876800"/>
            <a:ext cx="1371600" cy="369332"/>
          </a:xfrm>
          <a:prstGeom prst="rect">
            <a:avLst/>
          </a:prstGeom>
          <a:noFill/>
        </p:spPr>
        <p:txBody>
          <a:bodyPr wrap="square" rtlCol="0">
            <a:spAutoFit/>
          </a:bodyPr>
          <a:lstStyle/>
          <a:p>
            <a:r>
              <a:rPr lang="en-US" dirty="0" smtClean="0"/>
              <a:t>18.1 inches</a:t>
            </a:r>
            <a:endParaRPr lang="en-US" dirty="0"/>
          </a:p>
        </p:txBody>
      </p:sp>
      <p:cxnSp>
        <p:nvCxnSpPr>
          <p:cNvPr id="17" name="Straight Arrow Connector 16"/>
          <p:cNvCxnSpPr/>
          <p:nvPr/>
        </p:nvCxnSpPr>
        <p:spPr>
          <a:xfrm flipH="1">
            <a:off x="1295400" y="1600200"/>
            <a:ext cx="5334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Left Arrow 17"/>
          <p:cNvSpPr/>
          <p:nvPr/>
        </p:nvSpPr>
        <p:spPr>
          <a:xfrm>
            <a:off x="1371600" y="1600200"/>
            <a:ext cx="533400" cy="152400"/>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p:cNvSpPr/>
          <p:nvPr/>
        </p:nvSpPr>
        <p:spPr>
          <a:xfrm>
            <a:off x="1600200" y="5029200"/>
            <a:ext cx="533400" cy="152400"/>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p:cNvSpPr/>
          <p:nvPr/>
        </p:nvSpPr>
        <p:spPr>
          <a:xfrm>
            <a:off x="1524000" y="4267200"/>
            <a:ext cx="533400" cy="152400"/>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p:cNvSpPr/>
          <p:nvPr/>
        </p:nvSpPr>
        <p:spPr>
          <a:xfrm>
            <a:off x="1524000" y="3505200"/>
            <a:ext cx="533400" cy="152400"/>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21"/>
          <p:cNvSpPr/>
          <p:nvPr/>
        </p:nvSpPr>
        <p:spPr>
          <a:xfrm>
            <a:off x="1447800" y="2819400"/>
            <a:ext cx="533400" cy="152400"/>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 Arrow 22"/>
          <p:cNvSpPr/>
          <p:nvPr/>
        </p:nvSpPr>
        <p:spPr>
          <a:xfrm>
            <a:off x="1371600" y="2133600"/>
            <a:ext cx="533400" cy="152400"/>
          </a:xfrm>
          <a:prstGeom prst="lef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600200" y="5562600"/>
            <a:ext cx="2133600" cy="923330"/>
          </a:xfrm>
          <a:prstGeom prst="rect">
            <a:avLst/>
          </a:prstGeom>
          <a:noFill/>
        </p:spPr>
        <p:txBody>
          <a:bodyPr wrap="square" rtlCol="0">
            <a:spAutoFit/>
          </a:bodyPr>
          <a:lstStyle/>
          <a:p>
            <a:r>
              <a:rPr lang="en-US" dirty="0" smtClean="0"/>
              <a:t>Morris Graves Museum at 636 F St.</a:t>
            </a:r>
          </a:p>
          <a:p>
            <a:endParaRPr lang="en-US" dirty="0"/>
          </a:p>
        </p:txBody>
      </p:sp>
      <p:pic>
        <p:nvPicPr>
          <p:cNvPr id="25" name="Picture 24" descr="DSC_0109.JPG"/>
          <p:cNvPicPr>
            <a:picLocks noChangeAspect="1"/>
          </p:cNvPicPr>
          <p:nvPr/>
        </p:nvPicPr>
        <p:blipFill>
          <a:blip r:embed="rId3" cstate="print"/>
          <a:stretch>
            <a:fillRect/>
          </a:stretch>
        </p:blipFill>
        <p:spPr>
          <a:xfrm>
            <a:off x="3695700" y="2590800"/>
            <a:ext cx="2628900" cy="1752600"/>
          </a:xfrm>
          <a:prstGeom prst="rect">
            <a:avLst/>
          </a:prstGeom>
        </p:spPr>
      </p:pic>
      <p:pic>
        <p:nvPicPr>
          <p:cNvPr id="114690" name="Picture 2" descr="No automatic alt text available."/>
          <p:cNvPicPr>
            <a:picLocks noChangeAspect="1" noChangeArrowheads="1"/>
          </p:cNvPicPr>
          <p:nvPr/>
        </p:nvPicPr>
        <p:blipFill>
          <a:blip r:embed="rId4" cstate="print"/>
          <a:srcRect/>
          <a:stretch>
            <a:fillRect/>
          </a:stretch>
        </p:blipFill>
        <p:spPr bwMode="auto">
          <a:xfrm>
            <a:off x="6934200" y="3695700"/>
            <a:ext cx="1783292" cy="2674938"/>
          </a:xfrm>
          <a:prstGeom prst="rect">
            <a:avLst/>
          </a:prstGeom>
          <a:noFill/>
        </p:spPr>
      </p:pic>
      <p:sp>
        <p:nvSpPr>
          <p:cNvPr id="27" name="TextBox 26"/>
          <p:cNvSpPr txBox="1"/>
          <p:nvPr/>
        </p:nvSpPr>
        <p:spPr>
          <a:xfrm>
            <a:off x="4038600" y="4953000"/>
            <a:ext cx="3124200" cy="1200329"/>
          </a:xfrm>
          <a:prstGeom prst="rect">
            <a:avLst/>
          </a:prstGeom>
          <a:noFill/>
        </p:spPr>
        <p:txBody>
          <a:bodyPr wrap="square" rtlCol="0">
            <a:spAutoFit/>
          </a:bodyPr>
          <a:lstStyle/>
          <a:p>
            <a:r>
              <a:rPr lang="en-US" dirty="0" smtClean="0"/>
              <a:t>There are amazing columns</a:t>
            </a:r>
          </a:p>
          <a:p>
            <a:r>
              <a:rPr lang="en-US" dirty="0" smtClean="0"/>
              <a:t>In the Carson Building made from turned redwood logs  </a:t>
            </a:r>
          </a:p>
          <a:p>
            <a:endParaRPr lang="en-US" dirty="0"/>
          </a:p>
        </p:txBody>
      </p:sp>
    </p:spTree>
  </p:cSld>
  <p:clrMapOvr>
    <a:masterClrMapping/>
  </p:clrMapOvr>
  <p:transition advTm="5195"/>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39. Fire Hydrant Color Codes</a:t>
            </a:r>
            <a:endParaRPr lang="en-US" dirty="0"/>
          </a:p>
        </p:txBody>
      </p:sp>
      <p:pic>
        <p:nvPicPr>
          <p:cNvPr id="5" name="Picture 4" descr="DSC_0670.JPG"/>
          <p:cNvPicPr>
            <a:picLocks noChangeAspect="1"/>
          </p:cNvPicPr>
          <p:nvPr/>
        </p:nvPicPr>
        <p:blipFill>
          <a:blip r:embed="rId2" cstate="print"/>
          <a:srcRect t="15385" b="7692"/>
          <a:stretch>
            <a:fillRect/>
          </a:stretch>
        </p:blipFill>
        <p:spPr>
          <a:xfrm>
            <a:off x="914400" y="1905000"/>
            <a:ext cx="2641600" cy="3048000"/>
          </a:xfrm>
          <a:prstGeom prst="rect">
            <a:avLst/>
          </a:prstGeom>
        </p:spPr>
      </p:pic>
      <p:sp>
        <p:nvSpPr>
          <p:cNvPr id="6" name="TextBox 5"/>
          <p:cNvSpPr txBox="1"/>
          <p:nvPr/>
        </p:nvSpPr>
        <p:spPr>
          <a:xfrm>
            <a:off x="3962400" y="1905000"/>
            <a:ext cx="4572000" cy="2308324"/>
          </a:xfrm>
          <a:prstGeom prst="rect">
            <a:avLst/>
          </a:prstGeom>
          <a:noFill/>
        </p:spPr>
        <p:txBody>
          <a:bodyPr wrap="square" rtlCol="0">
            <a:spAutoFit/>
          </a:bodyPr>
          <a:lstStyle/>
          <a:p>
            <a:r>
              <a:rPr lang="en-US" dirty="0" smtClean="0"/>
              <a:t>The top and caps of fire hydrants are color coded to indicate the flow from the hydrant in gallons per minute (GPM)</a:t>
            </a:r>
          </a:p>
          <a:p>
            <a:r>
              <a:rPr lang="en-US" dirty="0" smtClean="0"/>
              <a:t/>
            </a:r>
            <a:br>
              <a:rPr lang="en-US" dirty="0" smtClean="0"/>
            </a:br>
            <a:r>
              <a:rPr lang="en-US" dirty="0" smtClean="0"/>
              <a:t>Blue 1500 GPM or more</a:t>
            </a:r>
            <a:br>
              <a:rPr lang="en-US" dirty="0" smtClean="0"/>
            </a:br>
            <a:r>
              <a:rPr lang="en-US" dirty="0" smtClean="0"/>
              <a:t>Green 1000-1499 GPM</a:t>
            </a:r>
            <a:br>
              <a:rPr lang="en-US" dirty="0" smtClean="0"/>
            </a:br>
            <a:r>
              <a:rPr lang="en-US" dirty="0" smtClean="0"/>
              <a:t>Orange 500-999 GPM </a:t>
            </a:r>
            <a:br>
              <a:rPr lang="en-US" dirty="0" smtClean="0"/>
            </a:br>
            <a:r>
              <a:rPr lang="en-US" dirty="0" smtClean="0"/>
              <a:t>Red - below 500 GPM</a:t>
            </a:r>
            <a:endParaRPr lang="en-US" dirty="0"/>
          </a:p>
        </p:txBody>
      </p:sp>
      <p:pic>
        <p:nvPicPr>
          <p:cNvPr id="8" name="Picture 7" descr="DSC_0785.JPG"/>
          <p:cNvPicPr>
            <a:picLocks noChangeAspect="1"/>
          </p:cNvPicPr>
          <p:nvPr/>
        </p:nvPicPr>
        <p:blipFill>
          <a:blip r:embed="rId3" cstate="print"/>
          <a:srcRect l="18750" r="3125" b="18750"/>
          <a:stretch>
            <a:fillRect/>
          </a:stretch>
        </p:blipFill>
        <p:spPr>
          <a:xfrm>
            <a:off x="6400800" y="3334512"/>
            <a:ext cx="1819031" cy="2837688"/>
          </a:xfrm>
          <a:prstGeom prst="rect">
            <a:avLst/>
          </a:prstGeom>
        </p:spPr>
      </p:pic>
    </p:spTree>
  </p:cSld>
  <p:clrMapOvr>
    <a:masterClrMapping/>
  </p:clrMapOvr>
  <p:transition advTm="5397"/>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40.  Pierson’s Big Hammer</a:t>
            </a:r>
            <a:endParaRPr lang="en-US" dirty="0"/>
          </a:p>
        </p:txBody>
      </p:sp>
      <p:pic>
        <p:nvPicPr>
          <p:cNvPr id="3" name="Picture 2" descr="DSC_0183.JPG"/>
          <p:cNvPicPr>
            <a:picLocks noChangeAspect="1"/>
          </p:cNvPicPr>
          <p:nvPr/>
        </p:nvPicPr>
        <p:blipFill>
          <a:blip r:embed="rId2" cstate="print"/>
          <a:stretch>
            <a:fillRect/>
          </a:stretch>
        </p:blipFill>
        <p:spPr>
          <a:xfrm>
            <a:off x="2895600" y="3276600"/>
            <a:ext cx="1928800" cy="2893200"/>
          </a:xfrm>
          <a:prstGeom prst="rect">
            <a:avLst/>
          </a:prstGeom>
        </p:spPr>
      </p:pic>
      <p:pic>
        <p:nvPicPr>
          <p:cNvPr id="4" name="Picture 3" descr="DSC_0184.JPG"/>
          <p:cNvPicPr>
            <a:picLocks noChangeAspect="1"/>
          </p:cNvPicPr>
          <p:nvPr/>
        </p:nvPicPr>
        <p:blipFill>
          <a:blip r:embed="rId3" cstate="print"/>
          <a:stretch>
            <a:fillRect/>
          </a:stretch>
        </p:blipFill>
        <p:spPr>
          <a:xfrm>
            <a:off x="6934200" y="1524000"/>
            <a:ext cx="1776400" cy="2664600"/>
          </a:xfrm>
          <a:prstGeom prst="rect">
            <a:avLst/>
          </a:prstGeom>
        </p:spPr>
      </p:pic>
      <p:pic>
        <p:nvPicPr>
          <p:cNvPr id="5" name="Picture 4" descr="DSC_0185.JPG"/>
          <p:cNvPicPr>
            <a:picLocks noChangeAspect="1"/>
          </p:cNvPicPr>
          <p:nvPr/>
        </p:nvPicPr>
        <p:blipFill>
          <a:blip r:embed="rId4" cstate="print"/>
          <a:srcRect b="20517"/>
          <a:stretch>
            <a:fillRect/>
          </a:stretch>
        </p:blipFill>
        <p:spPr>
          <a:xfrm>
            <a:off x="5410200" y="4876800"/>
            <a:ext cx="1470000" cy="1752600"/>
          </a:xfrm>
          <a:prstGeom prst="rect">
            <a:avLst/>
          </a:prstGeom>
        </p:spPr>
      </p:pic>
      <p:pic>
        <p:nvPicPr>
          <p:cNvPr id="6" name="Picture 5" descr="DSC_0186.JPG"/>
          <p:cNvPicPr>
            <a:picLocks noChangeAspect="1"/>
          </p:cNvPicPr>
          <p:nvPr/>
        </p:nvPicPr>
        <p:blipFill>
          <a:blip r:embed="rId5" cstate="print"/>
          <a:srcRect l="29032" r="17742"/>
          <a:stretch>
            <a:fillRect/>
          </a:stretch>
        </p:blipFill>
        <p:spPr>
          <a:xfrm>
            <a:off x="914400" y="1295400"/>
            <a:ext cx="1676400" cy="4724400"/>
          </a:xfrm>
          <a:prstGeom prst="rect">
            <a:avLst/>
          </a:prstGeom>
        </p:spPr>
      </p:pic>
      <p:sp>
        <p:nvSpPr>
          <p:cNvPr id="7" name="TextBox 6"/>
          <p:cNvSpPr txBox="1"/>
          <p:nvPr/>
        </p:nvSpPr>
        <p:spPr>
          <a:xfrm>
            <a:off x="2895600" y="1295401"/>
            <a:ext cx="3581400" cy="1754326"/>
          </a:xfrm>
          <a:prstGeom prst="rect">
            <a:avLst/>
          </a:prstGeom>
          <a:noFill/>
        </p:spPr>
        <p:txBody>
          <a:bodyPr wrap="square" rtlCol="0">
            <a:spAutoFit/>
          </a:bodyPr>
          <a:lstStyle/>
          <a:p>
            <a:r>
              <a:rPr lang="en-US" dirty="0" smtClean="0"/>
              <a:t>The Pierson's hammer is an exact replica of a Vaughan DO20 Claw Hammer. The original hammer is 14 inches long. The sign stands 26 feet tall. The head measures 10 feet 3 inches in length</a:t>
            </a:r>
            <a:endParaRPr lang="en-US" dirty="0"/>
          </a:p>
        </p:txBody>
      </p:sp>
    </p:spTree>
  </p:cSld>
  <p:clrMapOvr>
    <a:masterClrMapping/>
  </p:clrMapOvr>
  <p:transition advTm="5258"/>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41. McKinley Statue Arcata</a:t>
            </a:r>
            <a:endParaRPr lang="en-US" dirty="0"/>
          </a:p>
        </p:txBody>
      </p:sp>
      <p:pic>
        <p:nvPicPr>
          <p:cNvPr id="3" name="Picture 2" descr="DSC_0177.JPG"/>
          <p:cNvPicPr>
            <a:picLocks noChangeAspect="1"/>
          </p:cNvPicPr>
          <p:nvPr/>
        </p:nvPicPr>
        <p:blipFill>
          <a:blip r:embed="rId2" cstate="print"/>
          <a:stretch>
            <a:fillRect/>
          </a:stretch>
        </p:blipFill>
        <p:spPr>
          <a:xfrm>
            <a:off x="685800" y="1371600"/>
            <a:ext cx="3352800" cy="5029200"/>
          </a:xfrm>
          <a:prstGeom prst="rect">
            <a:avLst/>
          </a:prstGeom>
        </p:spPr>
      </p:pic>
      <p:sp>
        <p:nvSpPr>
          <p:cNvPr id="4" name="TextBox 3"/>
          <p:cNvSpPr txBox="1"/>
          <p:nvPr/>
        </p:nvSpPr>
        <p:spPr>
          <a:xfrm>
            <a:off x="4876800" y="2133600"/>
            <a:ext cx="3581400" cy="2031325"/>
          </a:xfrm>
          <a:prstGeom prst="rect">
            <a:avLst/>
          </a:prstGeom>
          <a:noFill/>
        </p:spPr>
        <p:txBody>
          <a:bodyPr wrap="square" rtlCol="0">
            <a:spAutoFit/>
          </a:bodyPr>
          <a:lstStyle/>
          <a:p>
            <a:r>
              <a:rPr lang="en-US" dirty="0" smtClean="0"/>
              <a:t> William McKinley Statue on the Arcata Plaza. Politics aside, the statue is 8 feet 6 inches tall. McKinley was 5 feet 7 inches tall. </a:t>
            </a:r>
          </a:p>
          <a:p>
            <a:endParaRPr lang="en-US" dirty="0" smtClean="0"/>
          </a:p>
          <a:p>
            <a:r>
              <a:rPr lang="en-US" dirty="0" smtClean="0"/>
              <a:t>This makes the McKinley to statue height ratio 1:1.5</a:t>
            </a:r>
            <a:endParaRPr lang="en-US" dirty="0"/>
          </a:p>
        </p:txBody>
      </p:sp>
    </p:spTree>
  </p:cSld>
  <p:clrMapOvr>
    <a:masterClrMapping/>
  </p:clrMapOvr>
  <p:transition advTm="532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42. Wes Green Flag Hwy 101</a:t>
            </a:r>
            <a:endParaRPr lang="en-US" dirty="0"/>
          </a:p>
        </p:txBody>
      </p:sp>
      <p:pic>
        <p:nvPicPr>
          <p:cNvPr id="3" name="Picture 2" descr="DSC_0131.JPG"/>
          <p:cNvPicPr>
            <a:picLocks noChangeAspect="1"/>
          </p:cNvPicPr>
          <p:nvPr/>
        </p:nvPicPr>
        <p:blipFill>
          <a:blip r:embed="rId2" cstate="print"/>
          <a:stretch>
            <a:fillRect/>
          </a:stretch>
        </p:blipFill>
        <p:spPr>
          <a:xfrm>
            <a:off x="5410200" y="1600200"/>
            <a:ext cx="3200400" cy="4800600"/>
          </a:xfrm>
          <a:prstGeom prst="rect">
            <a:avLst/>
          </a:prstGeom>
        </p:spPr>
      </p:pic>
      <p:sp>
        <p:nvSpPr>
          <p:cNvPr id="4" name="Rectangle 3"/>
          <p:cNvSpPr/>
          <p:nvPr/>
        </p:nvSpPr>
        <p:spPr>
          <a:xfrm>
            <a:off x="838200" y="1905000"/>
            <a:ext cx="4114800" cy="2308324"/>
          </a:xfrm>
          <a:prstGeom prst="rect">
            <a:avLst/>
          </a:prstGeom>
        </p:spPr>
        <p:txBody>
          <a:bodyPr wrap="square">
            <a:spAutoFit/>
          </a:bodyPr>
          <a:lstStyle/>
          <a:p>
            <a:r>
              <a:rPr lang="en-US" dirty="0" smtClean="0"/>
              <a:t>Wes Green Flagpole beside Hwy 101 near </a:t>
            </a:r>
            <a:r>
              <a:rPr lang="en-US" dirty="0" err="1" smtClean="0"/>
              <a:t>McKinleyville</a:t>
            </a:r>
            <a:r>
              <a:rPr lang="en-US" dirty="0" smtClean="0"/>
              <a:t>. The 100 foot tall flag pole was installed in 1990 or 1991. During fair weather a 30 x 50 foot flag is flown - said to be the biggest flag in California. During the storm and winter weather months a 20 x 30 foot flag flies. 1:1.5 and 1:1.6 ratio respectively.</a:t>
            </a:r>
            <a:endParaRPr lang="en-US" dirty="0"/>
          </a:p>
        </p:txBody>
      </p:sp>
    </p:spTree>
  </p:cSld>
  <p:clrMapOvr>
    <a:masterClrMapping/>
  </p:clrMapOvr>
  <p:transition advTm="532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Pentagons – Fire Hydrants No.2</a:t>
            </a:r>
            <a:endParaRPr lang="en-US" dirty="0"/>
          </a:p>
        </p:txBody>
      </p:sp>
      <p:pic>
        <p:nvPicPr>
          <p:cNvPr id="4" name="Content Placeholder 3" descr="fire hydrant close up.jpg"/>
          <p:cNvPicPr>
            <a:picLocks noGrp="1" noChangeAspect="1"/>
          </p:cNvPicPr>
          <p:nvPr>
            <p:ph idx="1"/>
          </p:nvPr>
        </p:nvPicPr>
        <p:blipFill>
          <a:blip r:embed="rId2" cstate="print"/>
          <a:stretch>
            <a:fillRect/>
          </a:stretch>
        </p:blipFill>
        <p:spPr>
          <a:xfrm>
            <a:off x="533400" y="1371600"/>
            <a:ext cx="3848100" cy="2565400"/>
          </a:xfrm>
        </p:spPr>
      </p:pic>
      <p:pic>
        <p:nvPicPr>
          <p:cNvPr id="5" name="Picture 4" descr="fire hydrant.jpg"/>
          <p:cNvPicPr>
            <a:picLocks noChangeAspect="1"/>
          </p:cNvPicPr>
          <p:nvPr/>
        </p:nvPicPr>
        <p:blipFill>
          <a:blip r:embed="rId3" cstate="print"/>
          <a:stretch>
            <a:fillRect/>
          </a:stretch>
        </p:blipFill>
        <p:spPr>
          <a:xfrm>
            <a:off x="5943600" y="2552700"/>
            <a:ext cx="2667000" cy="4000500"/>
          </a:xfrm>
          <a:prstGeom prst="rect">
            <a:avLst/>
          </a:prstGeom>
        </p:spPr>
      </p:pic>
      <p:sp>
        <p:nvSpPr>
          <p:cNvPr id="6" name="TextBox 5"/>
          <p:cNvSpPr txBox="1"/>
          <p:nvPr/>
        </p:nvSpPr>
        <p:spPr>
          <a:xfrm>
            <a:off x="4724400" y="1524000"/>
            <a:ext cx="3429000" cy="923330"/>
          </a:xfrm>
          <a:prstGeom prst="rect">
            <a:avLst/>
          </a:prstGeom>
          <a:noFill/>
        </p:spPr>
        <p:txBody>
          <a:bodyPr wrap="square" rtlCol="0">
            <a:spAutoFit/>
          </a:bodyPr>
          <a:lstStyle/>
          <a:p>
            <a:r>
              <a:rPr lang="en-US" dirty="0"/>
              <a:t>Fire hydrants have pentagonal nuts which require a special 5 sided wrench.</a:t>
            </a:r>
          </a:p>
        </p:txBody>
      </p:sp>
    </p:spTree>
  </p:cSld>
  <p:clrMapOvr>
    <a:masterClrMapping/>
  </p:clrMapOvr>
  <p:transition advTm="5023"/>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Native Basket Designs </a:t>
            </a:r>
            <a:endParaRPr lang="en-US" dirty="0"/>
          </a:p>
        </p:txBody>
      </p:sp>
      <p:pic>
        <p:nvPicPr>
          <p:cNvPr id="125954" name="Picture 2" descr="No automatic alt text available."/>
          <p:cNvPicPr>
            <a:picLocks noChangeAspect="1" noChangeArrowheads="1"/>
          </p:cNvPicPr>
          <p:nvPr/>
        </p:nvPicPr>
        <p:blipFill>
          <a:blip r:embed="rId2" cstate="print"/>
          <a:srcRect b="33531"/>
          <a:stretch>
            <a:fillRect/>
          </a:stretch>
        </p:blipFill>
        <p:spPr bwMode="auto">
          <a:xfrm>
            <a:off x="2438400" y="1371600"/>
            <a:ext cx="3974193" cy="1981200"/>
          </a:xfrm>
          <a:prstGeom prst="rect">
            <a:avLst/>
          </a:prstGeom>
          <a:noFill/>
        </p:spPr>
      </p:pic>
      <p:sp>
        <p:nvSpPr>
          <p:cNvPr id="4" name="TextBox 3"/>
          <p:cNvSpPr txBox="1"/>
          <p:nvPr/>
        </p:nvSpPr>
        <p:spPr>
          <a:xfrm>
            <a:off x="533400" y="3581401"/>
            <a:ext cx="3962400" cy="2308324"/>
          </a:xfrm>
          <a:prstGeom prst="rect">
            <a:avLst/>
          </a:prstGeom>
          <a:noFill/>
        </p:spPr>
        <p:txBody>
          <a:bodyPr wrap="square" rtlCol="0">
            <a:spAutoFit/>
          </a:bodyPr>
          <a:lstStyle/>
          <a:p>
            <a:r>
              <a:rPr lang="en-US" dirty="0" smtClean="0"/>
              <a:t> Humboldt and the surrounding areas are the home of some of the finest basket makers in North America. The Clark Museum in Old Town Eureka has an extraordinary collection. The basket feature an array of geometric designs that are also seen in hats and applications. </a:t>
            </a:r>
            <a:endParaRPr lang="en-US" dirty="0"/>
          </a:p>
        </p:txBody>
      </p:sp>
      <p:pic>
        <p:nvPicPr>
          <p:cNvPr id="5" name="Picture 4" descr="basket designs knittree com.jpg"/>
          <p:cNvPicPr>
            <a:picLocks noChangeAspect="1"/>
          </p:cNvPicPr>
          <p:nvPr/>
        </p:nvPicPr>
        <p:blipFill>
          <a:blip r:embed="rId3" cstate="print"/>
          <a:stretch>
            <a:fillRect/>
          </a:stretch>
        </p:blipFill>
        <p:spPr>
          <a:xfrm>
            <a:off x="4724400" y="4191000"/>
            <a:ext cx="3886200" cy="1752600"/>
          </a:xfrm>
          <a:prstGeom prst="rect">
            <a:avLst/>
          </a:prstGeom>
        </p:spPr>
      </p:pic>
      <p:sp>
        <p:nvSpPr>
          <p:cNvPr id="6" name="TextBox 5"/>
          <p:cNvSpPr txBox="1"/>
          <p:nvPr/>
        </p:nvSpPr>
        <p:spPr>
          <a:xfrm>
            <a:off x="5029200" y="6096000"/>
            <a:ext cx="1784271" cy="369332"/>
          </a:xfrm>
          <a:prstGeom prst="rect">
            <a:avLst/>
          </a:prstGeom>
          <a:noFill/>
        </p:spPr>
        <p:txBody>
          <a:bodyPr wrap="none" rtlCol="0">
            <a:spAutoFit/>
          </a:bodyPr>
          <a:lstStyle/>
          <a:p>
            <a:r>
              <a:rPr lang="en-US" dirty="0" smtClean="0"/>
              <a:t>Theknittree.com </a:t>
            </a:r>
            <a:endParaRPr lang="en-US" dirty="0"/>
          </a:p>
        </p:txBody>
      </p:sp>
    </p:spTree>
  </p:cSld>
  <p:clrMapOvr>
    <a:masterClrMapping/>
  </p:clrMapOvr>
  <p:transition advTm="5429"/>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44. Candy Geometry </a:t>
            </a:r>
            <a:endParaRPr lang="en-US" dirty="0"/>
          </a:p>
        </p:txBody>
      </p:sp>
      <p:pic>
        <p:nvPicPr>
          <p:cNvPr id="3" name="Picture 2" descr="IMG_3911.jpg"/>
          <p:cNvPicPr>
            <a:picLocks noChangeAspect="1"/>
          </p:cNvPicPr>
          <p:nvPr/>
        </p:nvPicPr>
        <p:blipFill>
          <a:blip r:embed="rId2" cstate="print"/>
          <a:stretch>
            <a:fillRect/>
          </a:stretch>
        </p:blipFill>
        <p:spPr>
          <a:xfrm>
            <a:off x="508000" y="1587500"/>
            <a:ext cx="8128000" cy="3683000"/>
          </a:xfrm>
          <a:prstGeom prst="rect">
            <a:avLst/>
          </a:prstGeom>
        </p:spPr>
      </p:pic>
      <p:pic>
        <p:nvPicPr>
          <p:cNvPr id="4" name="Picture 3" descr="IMG_5144.JPG"/>
          <p:cNvPicPr>
            <a:picLocks noChangeAspect="1"/>
          </p:cNvPicPr>
          <p:nvPr/>
        </p:nvPicPr>
        <p:blipFill>
          <a:blip r:embed="rId3" cstate="print"/>
          <a:stretch>
            <a:fillRect/>
          </a:stretch>
        </p:blipFill>
        <p:spPr>
          <a:xfrm>
            <a:off x="6248400" y="381000"/>
            <a:ext cx="2540000" cy="1905000"/>
          </a:xfrm>
          <a:prstGeom prst="rect">
            <a:avLst/>
          </a:prstGeom>
        </p:spPr>
      </p:pic>
      <p:pic>
        <p:nvPicPr>
          <p:cNvPr id="5" name="Picture 4" descr="IMG_5147.JPG"/>
          <p:cNvPicPr>
            <a:picLocks noChangeAspect="1"/>
          </p:cNvPicPr>
          <p:nvPr/>
        </p:nvPicPr>
        <p:blipFill>
          <a:blip r:embed="rId4" cstate="print"/>
          <a:stretch>
            <a:fillRect/>
          </a:stretch>
        </p:blipFill>
        <p:spPr>
          <a:xfrm>
            <a:off x="381000" y="4572000"/>
            <a:ext cx="2789200" cy="2091900"/>
          </a:xfrm>
          <a:prstGeom prst="rect">
            <a:avLst/>
          </a:prstGeom>
        </p:spPr>
      </p:pic>
      <p:pic>
        <p:nvPicPr>
          <p:cNvPr id="6" name="Picture 5" descr="IMG_5148.JPG"/>
          <p:cNvPicPr>
            <a:picLocks noChangeAspect="1"/>
          </p:cNvPicPr>
          <p:nvPr/>
        </p:nvPicPr>
        <p:blipFill>
          <a:blip r:embed="rId5" cstate="print"/>
          <a:stretch>
            <a:fillRect/>
          </a:stretch>
        </p:blipFill>
        <p:spPr>
          <a:xfrm>
            <a:off x="6527800" y="4800600"/>
            <a:ext cx="2330400" cy="1747800"/>
          </a:xfrm>
          <a:prstGeom prst="rect">
            <a:avLst/>
          </a:prstGeom>
        </p:spPr>
      </p:pic>
    </p:spTree>
  </p:cSld>
  <p:clrMapOvr>
    <a:masterClrMapping/>
  </p:clrMapOvr>
  <p:transition advTm="4571"/>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Towers and water pressure</a:t>
            </a:r>
            <a:endParaRPr lang="en-US" dirty="0"/>
          </a:p>
        </p:txBody>
      </p:sp>
      <p:pic>
        <p:nvPicPr>
          <p:cNvPr id="3" name="Picture 2" descr="DSC_0643.JPG"/>
          <p:cNvPicPr>
            <a:picLocks noChangeAspect="1"/>
          </p:cNvPicPr>
          <p:nvPr/>
        </p:nvPicPr>
        <p:blipFill>
          <a:blip r:embed="rId2" cstate="print"/>
          <a:stretch>
            <a:fillRect/>
          </a:stretch>
        </p:blipFill>
        <p:spPr>
          <a:xfrm>
            <a:off x="228600" y="1066800"/>
            <a:ext cx="2333600" cy="3500400"/>
          </a:xfrm>
          <a:prstGeom prst="rect">
            <a:avLst/>
          </a:prstGeom>
        </p:spPr>
      </p:pic>
      <p:pic>
        <p:nvPicPr>
          <p:cNvPr id="4" name="Picture 3" descr="DSC_0647.JPG"/>
          <p:cNvPicPr>
            <a:picLocks noChangeAspect="1"/>
          </p:cNvPicPr>
          <p:nvPr/>
        </p:nvPicPr>
        <p:blipFill>
          <a:blip r:embed="rId3" cstate="print"/>
          <a:stretch>
            <a:fillRect/>
          </a:stretch>
        </p:blipFill>
        <p:spPr>
          <a:xfrm>
            <a:off x="3352800" y="1219200"/>
            <a:ext cx="2790800" cy="4186200"/>
          </a:xfrm>
          <a:prstGeom prst="rect">
            <a:avLst/>
          </a:prstGeom>
        </p:spPr>
      </p:pic>
      <p:pic>
        <p:nvPicPr>
          <p:cNvPr id="5" name="Picture 4" descr="DSC_0865.JPG"/>
          <p:cNvPicPr>
            <a:picLocks noChangeAspect="1"/>
          </p:cNvPicPr>
          <p:nvPr/>
        </p:nvPicPr>
        <p:blipFill>
          <a:blip r:embed="rId4" cstate="print"/>
          <a:stretch>
            <a:fillRect/>
          </a:stretch>
        </p:blipFill>
        <p:spPr>
          <a:xfrm>
            <a:off x="6553200" y="1371600"/>
            <a:ext cx="2409800" cy="3614700"/>
          </a:xfrm>
          <a:prstGeom prst="rect">
            <a:avLst/>
          </a:prstGeom>
        </p:spPr>
      </p:pic>
      <p:sp>
        <p:nvSpPr>
          <p:cNvPr id="6" name="TextBox 5"/>
          <p:cNvSpPr txBox="1"/>
          <p:nvPr/>
        </p:nvSpPr>
        <p:spPr>
          <a:xfrm>
            <a:off x="838200" y="5715000"/>
            <a:ext cx="7315200" cy="646331"/>
          </a:xfrm>
          <a:prstGeom prst="rect">
            <a:avLst/>
          </a:prstGeom>
          <a:noFill/>
        </p:spPr>
        <p:txBody>
          <a:bodyPr wrap="square" rtlCol="0">
            <a:spAutoFit/>
          </a:bodyPr>
          <a:lstStyle/>
          <a:p>
            <a:r>
              <a:rPr lang="en-US" dirty="0" smtClean="0"/>
              <a:t>Use the formula Pressure (</a:t>
            </a:r>
            <a:r>
              <a:rPr lang="en-US" i="1" dirty="0" smtClean="0"/>
              <a:t>P</a:t>
            </a:r>
            <a:r>
              <a:rPr lang="en-US" dirty="0" smtClean="0"/>
              <a:t>) = 0.433 × height of water in feet (</a:t>
            </a:r>
            <a:r>
              <a:rPr lang="en-US" i="1" dirty="0" smtClean="0"/>
              <a:t>h</a:t>
            </a:r>
            <a:r>
              <a:rPr lang="en-US" dirty="0" smtClean="0"/>
              <a:t>) to calculate the psi for elevated water storage tanks. </a:t>
            </a:r>
            <a:endParaRPr lang="en-US" dirty="0"/>
          </a:p>
        </p:txBody>
      </p:sp>
    </p:spTree>
  </p:cSld>
  <p:clrMapOvr>
    <a:masterClrMapping/>
  </p:clrMapOvr>
  <p:transition advTm="4602"/>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Plimsoll</a:t>
            </a:r>
            <a:r>
              <a:rPr lang="en-US" dirty="0" smtClean="0"/>
              <a:t> lines on ships </a:t>
            </a:r>
            <a:endParaRPr lang="en-US" dirty="0"/>
          </a:p>
        </p:txBody>
      </p:sp>
      <p:pic>
        <p:nvPicPr>
          <p:cNvPr id="3" name="Picture 2" descr="plimsol lines marine knowledge.jpg"/>
          <p:cNvPicPr>
            <a:picLocks noChangeAspect="1"/>
          </p:cNvPicPr>
          <p:nvPr/>
        </p:nvPicPr>
        <p:blipFill>
          <a:blip r:embed="rId2" cstate="print"/>
          <a:stretch>
            <a:fillRect/>
          </a:stretch>
        </p:blipFill>
        <p:spPr>
          <a:xfrm>
            <a:off x="3562035" y="2743200"/>
            <a:ext cx="5581965" cy="2485719"/>
          </a:xfrm>
          <a:prstGeom prst="rect">
            <a:avLst/>
          </a:prstGeom>
        </p:spPr>
      </p:pic>
      <p:pic>
        <p:nvPicPr>
          <p:cNvPr id="4" name="Picture 3" descr="Plimsoll-Lines-on-Ship marine-knowledge.jpg"/>
          <p:cNvPicPr>
            <a:picLocks noChangeAspect="1"/>
          </p:cNvPicPr>
          <p:nvPr/>
        </p:nvPicPr>
        <p:blipFill>
          <a:blip r:embed="rId3" cstate="print"/>
          <a:stretch>
            <a:fillRect/>
          </a:stretch>
        </p:blipFill>
        <p:spPr>
          <a:xfrm>
            <a:off x="152400" y="1295400"/>
            <a:ext cx="3751402" cy="1976475"/>
          </a:xfrm>
          <a:prstGeom prst="rect">
            <a:avLst/>
          </a:prstGeom>
        </p:spPr>
      </p:pic>
      <p:sp>
        <p:nvSpPr>
          <p:cNvPr id="5" name="TextBox 4"/>
          <p:cNvSpPr txBox="1"/>
          <p:nvPr/>
        </p:nvSpPr>
        <p:spPr>
          <a:xfrm>
            <a:off x="609600" y="6096000"/>
            <a:ext cx="3886200" cy="369332"/>
          </a:xfrm>
          <a:prstGeom prst="rect">
            <a:avLst/>
          </a:prstGeom>
          <a:noFill/>
        </p:spPr>
        <p:txBody>
          <a:bodyPr wrap="square" rtlCol="0">
            <a:spAutoFit/>
          </a:bodyPr>
          <a:lstStyle/>
          <a:p>
            <a:r>
              <a:rPr lang="en-US" dirty="0" smtClean="0"/>
              <a:t>Source: flowersforsocrates.com </a:t>
            </a:r>
            <a:endParaRPr lang="en-US" dirty="0"/>
          </a:p>
        </p:txBody>
      </p:sp>
    </p:spTree>
  </p:cSld>
  <p:clrMapOvr>
    <a:masterClrMapping/>
  </p:clrMapOvr>
  <p:transition advTm="5132"/>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Around your school #1</a:t>
            </a:r>
            <a:endParaRPr lang="en-US" dirty="0"/>
          </a:p>
        </p:txBody>
      </p:sp>
      <p:pic>
        <p:nvPicPr>
          <p:cNvPr id="3" name="Picture 2" descr="MF water fountain.jpg"/>
          <p:cNvPicPr>
            <a:picLocks noChangeAspect="1"/>
          </p:cNvPicPr>
          <p:nvPr/>
        </p:nvPicPr>
        <p:blipFill>
          <a:blip r:embed="rId2" cstate="print"/>
          <a:stretch>
            <a:fillRect/>
          </a:stretch>
        </p:blipFill>
        <p:spPr>
          <a:xfrm>
            <a:off x="762000" y="1524000"/>
            <a:ext cx="3098800" cy="2324100"/>
          </a:xfrm>
          <a:prstGeom prst="rect">
            <a:avLst/>
          </a:prstGeom>
        </p:spPr>
      </p:pic>
      <p:sp>
        <p:nvSpPr>
          <p:cNvPr id="4" name="TextBox 3"/>
          <p:cNvSpPr txBox="1"/>
          <p:nvPr/>
        </p:nvSpPr>
        <p:spPr>
          <a:xfrm>
            <a:off x="457200" y="4495800"/>
            <a:ext cx="2971799" cy="769441"/>
          </a:xfrm>
          <a:prstGeom prst="rect">
            <a:avLst/>
          </a:prstGeom>
          <a:noFill/>
        </p:spPr>
        <p:txBody>
          <a:bodyPr wrap="square" rtlCol="0">
            <a:spAutoFit/>
          </a:bodyPr>
          <a:lstStyle/>
          <a:p>
            <a:r>
              <a:rPr lang="en-US" sz="4400" b="1" dirty="0" smtClean="0"/>
              <a:t>Parabolas</a:t>
            </a:r>
            <a:r>
              <a:rPr lang="en-US" b="1" dirty="0" smtClean="0"/>
              <a:t> </a:t>
            </a:r>
            <a:endParaRPr lang="en-US" b="1" dirty="0"/>
          </a:p>
        </p:txBody>
      </p:sp>
      <p:sp>
        <p:nvSpPr>
          <p:cNvPr id="43010" name="AutoShape 2" descr="parabola equal distanc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3012" name="AutoShape 4" descr="parabola equal distanc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3014" name="AutoShape 6" descr="parabola equal distanc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 name="Picture 9"/>
          <p:cNvPicPr/>
          <p:nvPr/>
        </p:nvPicPr>
        <p:blipFill>
          <a:blip r:embed="rId3" cstate="print"/>
          <a:srcRect l="870" t="10199" r="85530" b="59114"/>
          <a:stretch>
            <a:fillRect/>
          </a:stretch>
        </p:blipFill>
        <p:spPr bwMode="auto">
          <a:xfrm>
            <a:off x="4724400" y="1752600"/>
            <a:ext cx="2676525" cy="2057400"/>
          </a:xfrm>
          <a:prstGeom prst="rect">
            <a:avLst/>
          </a:prstGeom>
          <a:noFill/>
          <a:ln w="9525">
            <a:noFill/>
            <a:miter lim="800000"/>
            <a:headEnd/>
            <a:tailEnd/>
          </a:ln>
        </p:spPr>
      </p:pic>
      <p:sp>
        <p:nvSpPr>
          <p:cNvPr id="11" name="Rectangle 10"/>
          <p:cNvSpPr/>
          <p:nvPr/>
        </p:nvSpPr>
        <p:spPr>
          <a:xfrm>
            <a:off x="4648200" y="4190999"/>
            <a:ext cx="4114800" cy="1538883"/>
          </a:xfrm>
          <a:prstGeom prst="rect">
            <a:avLst/>
          </a:prstGeom>
        </p:spPr>
        <p:txBody>
          <a:bodyPr wrap="square">
            <a:spAutoFit/>
          </a:bodyPr>
          <a:lstStyle/>
          <a:p>
            <a:pPr lvl="0" eaLnBrk="0" fontAlgn="base" hangingPunct="0">
              <a:spcBef>
                <a:spcPct val="0"/>
              </a:spcBef>
              <a:spcAft>
                <a:spcPct val="0"/>
              </a:spcAft>
            </a:pPr>
            <a:r>
              <a:rPr lang="en-US" sz="2000" b="1" dirty="0" smtClean="0">
                <a:solidFill>
                  <a:srgbClr val="FF0000"/>
                </a:solidFill>
                <a:latin typeface="champ"/>
                <a:cs typeface="Arial" pitchFamily="34" charset="0"/>
              </a:rPr>
              <a:t>Definition</a:t>
            </a:r>
          </a:p>
          <a:p>
            <a:pPr lvl="0" eaLnBrk="0" fontAlgn="base" hangingPunct="0">
              <a:spcBef>
                <a:spcPct val="0"/>
              </a:spcBef>
              <a:spcAft>
                <a:spcPct val="0"/>
              </a:spcAft>
            </a:pPr>
            <a:r>
              <a:rPr lang="en-US" sz="1400" dirty="0" smtClean="0">
                <a:solidFill>
                  <a:srgbClr val="333333"/>
                </a:solidFill>
                <a:latin typeface="Verdana" pitchFamily="34" charset="0"/>
                <a:cs typeface="Arial" pitchFamily="34" charset="0"/>
              </a:rPr>
              <a:t>A parabola is a curve where any point is at an </a:t>
            </a:r>
            <a:r>
              <a:rPr lang="en-US" sz="1400" b="1" dirty="0" smtClean="0">
                <a:solidFill>
                  <a:srgbClr val="333333"/>
                </a:solidFill>
                <a:latin typeface="Verdana" pitchFamily="34" charset="0"/>
                <a:cs typeface="Arial" pitchFamily="34" charset="0"/>
              </a:rPr>
              <a:t>equal distance</a:t>
            </a:r>
            <a:r>
              <a:rPr lang="en-US" sz="1400" dirty="0" smtClean="0">
                <a:solidFill>
                  <a:srgbClr val="333333"/>
                </a:solidFill>
                <a:latin typeface="Verdana" pitchFamily="34" charset="0"/>
                <a:cs typeface="Arial" pitchFamily="34" charset="0"/>
              </a:rPr>
              <a:t> from:</a:t>
            </a:r>
            <a:endParaRPr lang="en-US" sz="1400" dirty="0" smtClean="0">
              <a:latin typeface="Arial" pitchFamily="34" charset="0"/>
              <a:cs typeface="Arial" pitchFamily="34" charset="0"/>
            </a:endParaRPr>
          </a:p>
          <a:p>
            <a:pPr lvl="0" eaLnBrk="0" fontAlgn="base" hangingPunct="0">
              <a:spcBef>
                <a:spcPct val="0"/>
              </a:spcBef>
              <a:spcAft>
                <a:spcPct val="0"/>
              </a:spcAft>
              <a:buFontTx/>
              <a:buChar char="•"/>
            </a:pPr>
            <a:r>
              <a:rPr lang="en-US" sz="1400" dirty="0" smtClean="0">
                <a:solidFill>
                  <a:srgbClr val="000088"/>
                </a:solidFill>
                <a:latin typeface="Verdana" pitchFamily="34" charset="0"/>
                <a:cs typeface="Arial" pitchFamily="34" charset="0"/>
              </a:rPr>
              <a:t>a fixed point (the </a:t>
            </a:r>
            <a:r>
              <a:rPr lang="en-US" sz="1400" b="1" dirty="0" smtClean="0">
                <a:solidFill>
                  <a:srgbClr val="000088"/>
                </a:solidFill>
                <a:latin typeface="Verdana" pitchFamily="34" charset="0"/>
                <a:cs typeface="Arial" pitchFamily="34" charset="0"/>
              </a:rPr>
              <a:t>focus</a:t>
            </a:r>
            <a:r>
              <a:rPr lang="en-US" sz="1400" dirty="0" smtClean="0">
                <a:solidFill>
                  <a:srgbClr val="000088"/>
                </a:solidFill>
                <a:latin typeface="Verdana" pitchFamily="34" charset="0"/>
                <a:cs typeface="Arial" pitchFamily="34" charset="0"/>
              </a:rPr>
              <a:t> ), and</a:t>
            </a:r>
          </a:p>
          <a:p>
            <a:pPr lvl="0" eaLnBrk="0" fontAlgn="base" hangingPunct="0">
              <a:spcBef>
                <a:spcPct val="0"/>
              </a:spcBef>
              <a:spcAft>
                <a:spcPct val="0"/>
              </a:spcAft>
              <a:buFontTx/>
              <a:buChar char="•"/>
            </a:pPr>
            <a:r>
              <a:rPr lang="en-US" sz="1400" dirty="0" smtClean="0">
                <a:solidFill>
                  <a:srgbClr val="000088"/>
                </a:solidFill>
                <a:latin typeface="Verdana" pitchFamily="34" charset="0"/>
                <a:cs typeface="Arial" pitchFamily="34" charset="0"/>
              </a:rPr>
              <a:t>a fixed straight line (the </a:t>
            </a:r>
            <a:r>
              <a:rPr lang="en-US" sz="1400" b="1" dirty="0" err="1" smtClean="0">
                <a:solidFill>
                  <a:srgbClr val="000088"/>
                </a:solidFill>
                <a:latin typeface="Verdana" pitchFamily="34" charset="0"/>
                <a:cs typeface="Arial" pitchFamily="34" charset="0"/>
              </a:rPr>
              <a:t>directrix</a:t>
            </a:r>
            <a:r>
              <a:rPr lang="en-US" sz="1400" dirty="0" smtClean="0">
                <a:solidFill>
                  <a:srgbClr val="000088"/>
                </a:solidFill>
                <a:latin typeface="Verdana" pitchFamily="34" charset="0"/>
                <a:cs typeface="Arial" pitchFamily="34" charset="0"/>
              </a:rPr>
              <a:t> )</a:t>
            </a:r>
          </a:p>
          <a:p>
            <a:pPr lvl="0" eaLnBrk="0" fontAlgn="base" hangingPunct="0">
              <a:spcBef>
                <a:spcPct val="0"/>
              </a:spcBef>
              <a:spcAft>
                <a:spcPct val="0"/>
              </a:spcAft>
              <a:buFontTx/>
              <a:buChar char="•"/>
            </a:pPr>
            <a:endParaRPr lang="en-US" dirty="0" smtClean="0">
              <a:solidFill>
                <a:srgbClr val="000088"/>
              </a:solidFill>
              <a:latin typeface="Verdana" pitchFamily="34" charset="0"/>
              <a:cs typeface="Arial" pitchFamily="34" charset="0"/>
            </a:endParaRPr>
          </a:p>
        </p:txBody>
      </p:sp>
    </p:spTree>
  </p:cSld>
  <p:clrMapOvr>
    <a:masterClrMapping/>
  </p:clrMapOvr>
  <p:transition advTm="4353"/>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Around your school #2</a:t>
            </a:r>
            <a:endParaRPr lang="en-US" dirty="0"/>
          </a:p>
        </p:txBody>
      </p:sp>
      <p:pic>
        <p:nvPicPr>
          <p:cNvPr id="4" name="Picture 3" descr="DSC_0664.JPG"/>
          <p:cNvPicPr>
            <a:picLocks noChangeAspect="1"/>
          </p:cNvPicPr>
          <p:nvPr/>
        </p:nvPicPr>
        <p:blipFill>
          <a:blip r:embed="rId2" cstate="print"/>
          <a:srcRect l="16981" r="9434" b="3774"/>
          <a:stretch>
            <a:fillRect/>
          </a:stretch>
        </p:blipFill>
        <p:spPr>
          <a:xfrm>
            <a:off x="6019800" y="1524000"/>
            <a:ext cx="2057400" cy="1793631"/>
          </a:xfrm>
          <a:prstGeom prst="rect">
            <a:avLst/>
          </a:prstGeom>
        </p:spPr>
      </p:pic>
      <p:pic>
        <p:nvPicPr>
          <p:cNvPr id="5" name="Picture 4" descr="DSC_0666.JPG"/>
          <p:cNvPicPr>
            <a:picLocks noChangeAspect="1"/>
          </p:cNvPicPr>
          <p:nvPr/>
        </p:nvPicPr>
        <p:blipFill>
          <a:blip r:embed="rId3" cstate="print"/>
          <a:srcRect l="15707" r="10917" b="3234"/>
          <a:stretch>
            <a:fillRect/>
          </a:stretch>
        </p:blipFill>
        <p:spPr>
          <a:xfrm>
            <a:off x="1600200" y="3886200"/>
            <a:ext cx="1560078" cy="1371600"/>
          </a:xfrm>
          <a:prstGeom prst="rect">
            <a:avLst/>
          </a:prstGeom>
        </p:spPr>
      </p:pic>
      <p:pic>
        <p:nvPicPr>
          <p:cNvPr id="6" name="Picture 5" descr="DSC_0667.JPG"/>
          <p:cNvPicPr>
            <a:picLocks noChangeAspect="1"/>
          </p:cNvPicPr>
          <p:nvPr/>
        </p:nvPicPr>
        <p:blipFill>
          <a:blip r:embed="rId4" cstate="print"/>
          <a:srcRect l="24093" r="5816"/>
          <a:stretch>
            <a:fillRect/>
          </a:stretch>
        </p:blipFill>
        <p:spPr>
          <a:xfrm>
            <a:off x="3048000" y="4953000"/>
            <a:ext cx="1672280" cy="1590600"/>
          </a:xfrm>
          <a:prstGeom prst="rect">
            <a:avLst/>
          </a:prstGeom>
        </p:spPr>
      </p:pic>
      <p:pic>
        <p:nvPicPr>
          <p:cNvPr id="7" name="Picture 6" descr="DSC_0668.JPG"/>
          <p:cNvPicPr>
            <a:picLocks noChangeAspect="1"/>
          </p:cNvPicPr>
          <p:nvPr/>
        </p:nvPicPr>
        <p:blipFill>
          <a:blip r:embed="rId5" cstate="print"/>
          <a:srcRect l="10952" t="6364" b="9856"/>
          <a:stretch>
            <a:fillRect/>
          </a:stretch>
        </p:blipFill>
        <p:spPr>
          <a:xfrm>
            <a:off x="5791200" y="4191000"/>
            <a:ext cx="3158694" cy="1981200"/>
          </a:xfrm>
          <a:prstGeom prst="rect">
            <a:avLst/>
          </a:prstGeom>
        </p:spPr>
      </p:pic>
      <p:pic>
        <p:nvPicPr>
          <p:cNvPr id="8" name="Picture 7" descr="DSC_0675.JPG"/>
          <p:cNvPicPr>
            <a:picLocks noChangeAspect="1"/>
          </p:cNvPicPr>
          <p:nvPr/>
        </p:nvPicPr>
        <p:blipFill>
          <a:blip r:embed="rId6" cstate="print"/>
          <a:srcRect l="28557" t="21493" r="25273" b="14028"/>
          <a:stretch>
            <a:fillRect/>
          </a:stretch>
        </p:blipFill>
        <p:spPr>
          <a:xfrm>
            <a:off x="609600" y="1295400"/>
            <a:ext cx="2209800" cy="2057400"/>
          </a:xfrm>
          <a:prstGeom prst="rect">
            <a:avLst/>
          </a:prstGeom>
        </p:spPr>
      </p:pic>
    </p:spTree>
  </p:cSld>
  <p:clrMapOvr>
    <a:masterClrMapping/>
  </p:clrMapOvr>
  <p:transition advTm="5414"/>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Around your school #3</a:t>
            </a:r>
            <a:endParaRPr lang="en-US" dirty="0"/>
          </a:p>
        </p:txBody>
      </p:sp>
      <p:pic>
        <p:nvPicPr>
          <p:cNvPr id="3074" name="Picture 2" descr="Image result for double dutch jump rope"/>
          <p:cNvPicPr>
            <a:picLocks noChangeAspect="1" noChangeArrowheads="1"/>
          </p:cNvPicPr>
          <p:nvPr/>
        </p:nvPicPr>
        <p:blipFill>
          <a:blip r:embed="rId2" cstate="print"/>
          <a:srcRect l="3574" t="5369" r="3494" b="3356"/>
          <a:stretch>
            <a:fillRect/>
          </a:stretch>
        </p:blipFill>
        <p:spPr bwMode="auto">
          <a:xfrm>
            <a:off x="533400" y="1752600"/>
            <a:ext cx="2971800" cy="1943100"/>
          </a:xfrm>
          <a:prstGeom prst="rect">
            <a:avLst/>
          </a:prstGeom>
          <a:noFill/>
        </p:spPr>
      </p:pic>
      <p:pic>
        <p:nvPicPr>
          <p:cNvPr id="3076" name="Picture 4" descr="Image result for double dutch jump rope"/>
          <p:cNvPicPr>
            <a:picLocks noChangeAspect="1" noChangeArrowheads="1"/>
          </p:cNvPicPr>
          <p:nvPr/>
        </p:nvPicPr>
        <p:blipFill>
          <a:blip r:embed="rId3" cstate="print"/>
          <a:srcRect/>
          <a:stretch>
            <a:fillRect/>
          </a:stretch>
        </p:blipFill>
        <p:spPr bwMode="auto">
          <a:xfrm>
            <a:off x="2743200" y="3276600"/>
            <a:ext cx="1371600" cy="1676400"/>
          </a:xfrm>
          <a:prstGeom prst="rect">
            <a:avLst/>
          </a:prstGeom>
          <a:noFill/>
        </p:spPr>
      </p:pic>
      <p:pic>
        <p:nvPicPr>
          <p:cNvPr id="3078" name="Picture 6" descr="Image result for tetherball"/>
          <p:cNvPicPr>
            <a:picLocks noChangeAspect="1" noChangeArrowheads="1"/>
          </p:cNvPicPr>
          <p:nvPr/>
        </p:nvPicPr>
        <p:blipFill>
          <a:blip r:embed="rId4" cstate="print"/>
          <a:srcRect l="24324" r="22973"/>
          <a:stretch>
            <a:fillRect/>
          </a:stretch>
        </p:blipFill>
        <p:spPr bwMode="auto">
          <a:xfrm>
            <a:off x="7315200" y="1905000"/>
            <a:ext cx="990600" cy="1409701"/>
          </a:xfrm>
          <a:prstGeom prst="rect">
            <a:avLst/>
          </a:prstGeom>
          <a:noFill/>
        </p:spPr>
      </p:pic>
      <p:pic>
        <p:nvPicPr>
          <p:cNvPr id="3" name="Picture 2" descr="Image result for Hop scotch"/>
          <p:cNvPicPr>
            <a:picLocks noChangeAspect="1" noChangeArrowheads="1"/>
          </p:cNvPicPr>
          <p:nvPr/>
        </p:nvPicPr>
        <p:blipFill>
          <a:blip r:embed="rId5" cstate="print"/>
          <a:srcRect/>
          <a:stretch>
            <a:fillRect/>
          </a:stretch>
        </p:blipFill>
        <p:spPr bwMode="auto">
          <a:xfrm>
            <a:off x="6705600" y="4724400"/>
            <a:ext cx="1945640" cy="1676400"/>
          </a:xfrm>
          <a:prstGeom prst="rect">
            <a:avLst/>
          </a:prstGeom>
          <a:noFill/>
        </p:spPr>
      </p:pic>
      <p:pic>
        <p:nvPicPr>
          <p:cNvPr id="4" name="Picture 4" descr="Image result for swings"/>
          <p:cNvPicPr>
            <a:picLocks noChangeAspect="1" noChangeArrowheads="1"/>
          </p:cNvPicPr>
          <p:nvPr/>
        </p:nvPicPr>
        <p:blipFill>
          <a:blip r:embed="rId6" cstate="print"/>
          <a:srcRect/>
          <a:stretch>
            <a:fillRect/>
          </a:stretch>
        </p:blipFill>
        <p:spPr bwMode="auto">
          <a:xfrm>
            <a:off x="609600" y="4953000"/>
            <a:ext cx="2529285" cy="1423988"/>
          </a:xfrm>
          <a:prstGeom prst="rect">
            <a:avLst/>
          </a:prstGeom>
          <a:noFill/>
        </p:spPr>
      </p:pic>
      <p:pic>
        <p:nvPicPr>
          <p:cNvPr id="5" name="Picture 6" descr="Image result for playground slides"/>
          <p:cNvPicPr>
            <a:picLocks noChangeAspect="1" noChangeArrowheads="1"/>
          </p:cNvPicPr>
          <p:nvPr/>
        </p:nvPicPr>
        <p:blipFill>
          <a:blip r:embed="rId7" cstate="print"/>
          <a:srcRect/>
          <a:stretch>
            <a:fillRect/>
          </a:stretch>
        </p:blipFill>
        <p:spPr bwMode="auto">
          <a:xfrm>
            <a:off x="4981976" y="1676400"/>
            <a:ext cx="1867437" cy="2209800"/>
          </a:xfrm>
          <a:prstGeom prst="rect">
            <a:avLst/>
          </a:prstGeom>
          <a:noFill/>
        </p:spPr>
      </p:pic>
      <p:pic>
        <p:nvPicPr>
          <p:cNvPr id="3080" name="Picture 8" descr="Image result for playground slides"/>
          <p:cNvPicPr>
            <a:picLocks noChangeAspect="1" noChangeArrowheads="1"/>
          </p:cNvPicPr>
          <p:nvPr/>
        </p:nvPicPr>
        <p:blipFill>
          <a:blip r:embed="rId8" cstate="print"/>
          <a:srcRect/>
          <a:stretch>
            <a:fillRect/>
          </a:stretch>
        </p:blipFill>
        <p:spPr bwMode="auto">
          <a:xfrm>
            <a:off x="4114800" y="4343400"/>
            <a:ext cx="2082800" cy="1562100"/>
          </a:xfrm>
          <a:prstGeom prst="rect">
            <a:avLst/>
          </a:prstGeom>
          <a:noFill/>
        </p:spPr>
      </p:pic>
    </p:spTree>
  </p:cSld>
  <p:clrMapOvr>
    <a:masterClrMapping/>
  </p:clrMapOvr>
  <p:transition advTm="521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Around your school #4</a:t>
            </a:r>
            <a:endParaRPr lang="en-US" dirty="0"/>
          </a:p>
        </p:txBody>
      </p:sp>
      <p:pic>
        <p:nvPicPr>
          <p:cNvPr id="3" name="Picture 2" descr="DSC_0671.JPG"/>
          <p:cNvPicPr>
            <a:picLocks noChangeAspect="1"/>
          </p:cNvPicPr>
          <p:nvPr/>
        </p:nvPicPr>
        <p:blipFill>
          <a:blip r:embed="rId2" cstate="print"/>
          <a:stretch>
            <a:fillRect/>
          </a:stretch>
        </p:blipFill>
        <p:spPr>
          <a:xfrm>
            <a:off x="533400" y="4572000"/>
            <a:ext cx="2961000" cy="1974000"/>
          </a:xfrm>
          <a:prstGeom prst="rect">
            <a:avLst/>
          </a:prstGeom>
        </p:spPr>
      </p:pic>
      <p:pic>
        <p:nvPicPr>
          <p:cNvPr id="4" name="Picture 3" descr="DSC_0672.JPG"/>
          <p:cNvPicPr>
            <a:picLocks noChangeAspect="1"/>
          </p:cNvPicPr>
          <p:nvPr/>
        </p:nvPicPr>
        <p:blipFill>
          <a:blip r:embed="rId3" cstate="print"/>
          <a:srcRect l="11458" r="20286"/>
          <a:stretch>
            <a:fillRect/>
          </a:stretch>
        </p:blipFill>
        <p:spPr>
          <a:xfrm>
            <a:off x="5943600" y="1447800"/>
            <a:ext cx="2416063" cy="2359800"/>
          </a:xfrm>
          <a:prstGeom prst="rect">
            <a:avLst/>
          </a:prstGeom>
        </p:spPr>
      </p:pic>
      <p:pic>
        <p:nvPicPr>
          <p:cNvPr id="5" name="Picture 4" descr="DSC_0673.JPG"/>
          <p:cNvPicPr>
            <a:picLocks noChangeAspect="1"/>
          </p:cNvPicPr>
          <p:nvPr/>
        </p:nvPicPr>
        <p:blipFill>
          <a:blip r:embed="rId4" cstate="print"/>
          <a:srcRect t="2193"/>
          <a:stretch>
            <a:fillRect/>
          </a:stretch>
        </p:blipFill>
        <p:spPr>
          <a:xfrm rot="16200000">
            <a:off x="2839235" y="2156333"/>
            <a:ext cx="2882988" cy="1879844"/>
          </a:xfrm>
          <a:prstGeom prst="rect">
            <a:avLst/>
          </a:prstGeom>
        </p:spPr>
      </p:pic>
      <p:pic>
        <p:nvPicPr>
          <p:cNvPr id="6" name="Picture 5" descr="DSC_0674.JPG"/>
          <p:cNvPicPr>
            <a:picLocks noChangeAspect="1"/>
          </p:cNvPicPr>
          <p:nvPr/>
        </p:nvPicPr>
        <p:blipFill>
          <a:blip r:embed="rId5" cstate="print"/>
          <a:srcRect r="25050"/>
          <a:stretch>
            <a:fillRect/>
          </a:stretch>
        </p:blipFill>
        <p:spPr>
          <a:xfrm>
            <a:off x="762000" y="1981200"/>
            <a:ext cx="2133600" cy="1897800"/>
          </a:xfrm>
          <a:prstGeom prst="rect">
            <a:avLst/>
          </a:prstGeom>
        </p:spPr>
      </p:pic>
      <p:pic>
        <p:nvPicPr>
          <p:cNvPr id="7" name="Picture 6" descr="DSC_0670.JPG"/>
          <p:cNvPicPr>
            <a:picLocks noChangeAspect="1"/>
          </p:cNvPicPr>
          <p:nvPr/>
        </p:nvPicPr>
        <p:blipFill>
          <a:blip r:embed="rId6" cstate="print"/>
          <a:srcRect l="24575"/>
          <a:stretch>
            <a:fillRect/>
          </a:stretch>
        </p:blipFill>
        <p:spPr>
          <a:xfrm rot="16787166">
            <a:off x="5379934" y="4289789"/>
            <a:ext cx="2241492" cy="1981200"/>
          </a:xfrm>
          <a:prstGeom prst="rect">
            <a:avLst/>
          </a:prstGeom>
        </p:spPr>
      </p:pic>
    </p:spTree>
  </p:cSld>
  <p:clrMapOvr>
    <a:masterClrMapping/>
  </p:clrMapOvr>
  <p:transition advTm="5133"/>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Hubcap Symmetry</a:t>
            </a:r>
            <a:endParaRPr lang="en-US" dirty="0"/>
          </a:p>
        </p:txBody>
      </p:sp>
      <p:pic>
        <p:nvPicPr>
          <p:cNvPr id="3" name="Picture 2" descr="symmetry quora com.jpg"/>
          <p:cNvPicPr>
            <a:picLocks noChangeAspect="1"/>
          </p:cNvPicPr>
          <p:nvPr/>
        </p:nvPicPr>
        <p:blipFill>
          <a:blip r:embed="rId2" cstate="print"/>
          <a:stretch>
            <a:fillRect/>
          </a:stretch>
        </p:blipFill>
        <p:spPr>
          <a:xfrm>
            <a:off x="2895600" y="2819400"/>
            <a:ext cx="2971800" cy="1981200"/>
          </a:xfrm>
          <a:prstGeom prst="rect">
            <a:avLst/>
          </a:prstGeom>
        </p:spPr>
      </p:pic>
      <p:pic>
        <p:nvPicPr>
          <p:cNvPr id="4" name="Picture 3" descr="IMG_3898.jpg"/>
          <p:cNvPicPr>
            <a:picLocks noChangeAspect="1"/>
          </p:cNvPicPr>
          <p:nvPr/>
        </p:nvPicPr>
        <p:blipFill>
          <a:blip r:embed="rId3" cstate="print"/>
          <a:srcRect l="8750" r="21875"/>
          <a:stretch>
            <a:fillRect/>
          </a:stretch>
        </p:blipFill>
        <p:spPr>
          <a:xfrm rot="5400000">
            <a:off x="6543263" y="1457737"/>
            <a:ext cx="1634490" cy="1767016"/>
          </a:xfrm>
          <a:prstGeom prst="rect">
            <a:avLst/>
          </a:prstGeom>
        </p:spPr>
      </p:pic>
      <p:pic>
        <p:nvPicPr>
          <p:cNvPr id="1026" name="Picture 2" descr="C:\Users\Ken\Downloads\IMG_3908.jpg"/>
          <p:cNvPicPr>
            <a:picLocks noChangeAspect="1" noChangeArrowheads="1"/>
          </p:cNvPicPr>
          <p:nvPr/>
        </p:nvPicPr>
        <p:blipFill>
          <a:blip r:embed="rId4" cstate="print"/>
          <a:srcRect l="3750" t="12500" r="35000" b="5000"/>
          <a:stretch>
            <a:fillRect/>
          </a:stretch>
        </p:blipFill>
        <p:spPr bwMode="auto">
          <a:xfrm rot="5400000">
            <a:off x="389431" y="3649169"/>
            <a:ext cx="1652539" cy="1669402"/>
          </a:xfrm>
          <a:prstGeom prst="rect">
            <a:avLst/>
          </a:prstGeom>
          <a:noFill/>
        </p:spPr>
      </p:pic>
      <p:pic>
        <p:nvPicPr>
          <p:cNvPr id="1027" name="Picture 3" descr="C:\Users\Ken\Downloads\IMG_3903.jpg"/>
          <p:cNvPicPr>
            <a:picLocks noChangeAspect="1" noChangeArrowheads="1"/>
          </p:cNvPicPr>
          <p:nvPr/>
        </p:nvPicPr>
        <p:blipFill>
          <a:blip r:embed="rId5" cstate="print"/>
          <a:srcRect l="6875" r="23750"/>
          <a:stretch>
            <a:fillRect/>
          </a:stretch>
        </p:blipFill>
        <p:spPr bwMode="auto">
          <a:xfrm rot="5400000">
            <a:off x="6618073" y="3516527"/>
            <a:ext cx="1600201" cy="1729947"/>
          </a:xfrm>
          <a:prstGeom prst="rect">
            <a:avLst/>
          </a:prstGeom>
          <a:noFill/>
        </p:spPr>
      </p:pic>
      <p:pic>
        <p:nvPicPr>
          <p:cNvPr id="7" name="Picture 6" descr="IMG_3897 (1).jpg"/>
          <p:cNvPicPr>
            <a:picLocks noChangeAspect="1"/>
          </p:cNvPicPr>
          <p:nvPr/>
        </p:nvPicPr>
        <p:blipFill>
          <a:blip r:embed="rId6" cstate="print"/>
          <a:srcRect l="11250" t="7500" r="25000" b="7500"/>
          <a:stretch>
            <a:fillRect/>
          </a:stretch>
        </p:blipFill>
        <p:spPr>
          <a:xfrm rot="5400000">
            <a:off x="381000" y="1600200"/>
            <a:ext cx="1676400" cy="1676400"/>
          </a:xfrm>
          <a:prstGeom prst="rect">
            <a:avLst/>
          </a:prstGeom>
        </p:spPr>
      </p:pic>
      <p:pic>
        <p:nvPicPr>
          <p:cNvPr id="8" name="Picture 7" descr="IMG_3902.jpg"/>
          <p:cNvPicPr>
            <a:picLocks noChangeAspect="1"/>
          </p:cNvPicPr>
          <p:nvPr/>
        </p:nvPicPr>
        <p:blipFill>
          <a:blip r:embed="rId7" cstate="print"/>
          <a:srcRect l="10785" r="23208"/>
          <a:stretch>
            <a:fillRect/>
          </a:stretch>
        </p:blipFill>
        <p:spPr>
          <a:xfrm rot="5400000">
            <a:off x="3762681" y="1037919"/>
            <a:ext cx="1542438" cy="1752600"/>
          </a:xfrm>
          <a:prstGeom prst="rect">
            <a:avLst/>
          </a:prstGeom>
        </p:spPr>
      </p:pic>
      <p:pic>
        <p:nvPicPr>
          <p:cNvPr id="9" name="Picture 8" descr="IMG_3901.jpg"/>
          <p:cNvPicPr>
            <a:picLocks noChangeAspect="1"/>
          </p:cNvPicPr>
          <p:nvPr/>
        </p:nvPicPr>
        <p:blipFill>
          <a:blip r:embed="rId8" cstate="print"/>
          <a:srcRect l="3614" r="20482"/>
          <a:stretch>
            <a:fillRect/>
          </a:stretch>
        </p:blipFill>
        <p:spPr>
          <a:xfrm rot="5400000">
            <a:off x="4484914" y="5040086"/>
            <a:ext cx="1828800" cy="1807029"/>
          </a:xfrm>
          <a:prstGeom prst="rect">
            <a:avLst/>
          </a:prstGeom>
        </p:spPr>
      </p:pic>
      <p:pic>
        <p:nvPicPr>
          <p:cNvPr id="10" name="Picture 9" descr="IMG_3900 (1).jpg"/>
          <p:cNvPicPr>
            <a:picLocks noChangeAspect="1"/>
          </p:cNvPicPr>
          <p:nvPr/>
        </p:nvPicPr>
        <p:blipFill>
          <a:blip r:embed="rId9" cstate="print"/>
          <a:srcRect l="3464" r="20633"/>
          <a:stretch>
            <a:fillRect/>
          </a:stretch>
        </p:blipFill>
        <p:spPr>
          <a:xfrm rot="5400000">
            <a:off x="2123168" y="5115833"/>
            <a:ext cx="1752599" cy="1731735"/>
          </a:xfrm>
          <a:prstGeom prst="rect">
            <a:avLst/>
          </a:prstGeom>
        </p:spPr>
      </p:pic>
    </p:spTree>
  </p:cSld>
  <p:clrMapOvr>
    <a:masterClrMapping/>
  </p:clrMapOvr>
  <p:transition advTm="5023"/>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078162"/>
          </a:xfrm>
        </p:spPr>
        <p:txBody>
          <a:bodyPr/>
          <a:lstStyle/>
          <a:p>
            <a:r>
              <a:rPr lang="en-US" dirty="0" smtClean="0"/>
              <a:t>Other areas to explore</a:t>
            </a:r>
            <a:br>
              <a:rPr lang="en-US" dirty="0" smtClean="0"/>
            </a:br>
            <a:r>
              <a:rPr lang="en-US" dirty="0" smtClean="0"/>
              <a:t>and other</a:t>
            </a:r>
            <a:br>
              <a:rPr lang="en-US" dirty="0" smtClean="0"/>
            </a:br>
            <a:r>
              <a:rPr lang="en-US" dirty="0" smtClean="0"/>
              <a:t>cool stuff! </a:t>
            </a:r>
            <a:endParaRPr lang="en-US" dirty="0"/>
          </a:p>
        </p:txBody>
      </p:sp>
      <p:pic>
        <p:nvPicPr>
          <p:cNvPr id="80898" name="Picture 2" descr="Image result for magnifying glass"/>
          <p:cNvPicPr>
            <a:picLocks noChangeAspect="1" noChangeArrowheads="1"/>
          </p:cNvPicPr>
          <p:nvPr/>
        </p:nvPicPr>
        <p:blipFill>
          <a:blip r:embed="rId2" cstate="print"/>
          <a:srcRect/>
          <a:stretch>
            <a:fillRect/>
          </a:stretch>
        </p:blipFill>
        <p:spPr bwMode="auto">
          <a:xfrm>
            <a:off x="2667000" y="2895600"/>
            <a:ext cx="3657600" cy="365760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3. Stars: Pentagonal &amp; Decagram </a:t>
            </a:r>
            <a:endParaRPr lang="en-US" dirty="0"/>
          </a:p>
        </p:txBody>
      </p:sp>
      <p:pic>
        <p:nvPicPr>
          <p:cNvPr id="4" name="Content Placeholder 3" descr="american legion star.jpg"/>
          <p:cNvPicPr>
            <a:picLocks noGrp="1" noChangeAspect="1"/>
          </p:cNvPicPr>
          <p:nvPr>
            <p:ph idx="1"/>
          </p:nvPr>
        </p:nvPicPr>
        <p:blipFill>
          <a:blip r:embed="rId2" cstate="print"/>
          <a:stretch>
            <a:fillRect/>
          </a:stretch>
        </p:blipFill>
        <p:spPr>
          <a:xfrm>
            <a:off x="1040606" y="1600200"/>
            <a:ext cx="7062788" cy="4708525"/>
          </a:xfrm>
        </p:spPr>
      </p:pic>
    </p:spTree>
  </p:cSld>
  <p:clrMapOvr>
    <a:masterClrMapping/>
  </p:clrMapOvr>
  <p:transition advTm="5133"/>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 What ball cover is a tessellation?</a:t>
            </a:r>
            <a:endParaRPr lang="en-US" dirty="0"/>
          </a:p>
        </p:txBody>
      </p:sp>
      <p:pic>
        <p:nvPicPr>
          <p:cNvPr id="52226" name="Picture 2" descr="Doodle cartoon set of Sport objects and symbols royalty-free doodle cartoon set of sport objects and symbols stock vector art &amp;amp; more images of sport"/>
          <p:cNvPicPr>
            <a:picLocks noChangeAspect="1" noChangeArrowheads="1"/>
          </p:cNvPicPr>
          <p:nvPr/>
        </p:nvPicPr>
        <p:blipFill>
          <a:blip r:embed="rId2" cstate="print"/>
          <a:srcRect/>
          <a:stretch>
            <a:fillRect/>
          </a:stretch>
        </p:blipFill>
        <p:spPr bwMode="auto">
          <a:xfrm>
            <a:off x="685800" y="1143000"/>
            <a:ext cx="7696200" cy="5155854"/>
          </a:xfrm>
          <a:prstGeom prst="rect">
            <a:avLst/>
          </a:prstGeom>
          <a:noFill/>
        </p:spPr>
      </p:pic>
      <p:sp>
        <p:nvSpPr>
          <p:cNvPr id="7" name="TextBox 6"/>
          <p:cNvSpPr txBox="1"/>
          <p:nvPr/>
        </p:nvSpPr>
        <p:spPr>
          <a:xfrm>
            <a:off x="1143000" y="6477000"/>
            <a:ext cx="2605650" cy="369332"/>
          </a:xfrm>
          <a:prstGeom prst="rect">
            <a:avLst/>
          </a:prstGeom>
          <a:noFill/>
        </p:spPr>
        <p:txBody>
          <a:bodyPr wrap="none" rtlCol="0">
            <a:spAutoFit/>
          </a:bodyPr>
          <a:lstStyle/>
          <a:p>
            <a:r>
              <a:rPr lang="en-US" dirty="0" smtClean="0"/>
              <a:t>Source:  istockphoto.com </a:t>
            </a:r>
            <a:endParaRPr lang="en-US" dirty="0"/>
          </a:p>
        </p:txBody>
      </p:sp>
    </p:spTree>
  </p:cSld>
  <p:clrMapOvr>
    <a:masterClrMapping/>
  </p:clrMapOvr>
  <p:transition advTm="5039"/>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What ball’s covering is a tessellation?</a:t>
            </a:r>
            <a:endParaRPr lang="en-US" dirty="0"/>
          </a:p>
        </p:txBody>
      </p:sp>
      <p:pic>
        <p:nvPicPr>
          <p:cNvPr id="3" name="Picture 2" descr="BaseballCover_600.gif"/>
          <p:cNvPicPr>
            <a:picLocks noChangeAspect="1"/>
          </p:cNvPicPr>
          <p:nvPr/>
        </p:nvPicPr>
        <p:blipFill>
          <a:blip r:embed="rId2" cstate="print">
            <a:grayscl/>
          </a:blip>
          <a:stretch>
            <a:fillRect/>
          </a:stretch>
        </p:blipFill>
        <p:spPr>
          <a:xfrm>
            <a:off x="1295399" y="1676400"/>
            <a:ext cx="3768299" cy="2667000"/>
          </a:xfrm>
          <a:prstGeom prst="rect">
            <a:avLst/>
          </a:prstGeom>
        </p:spPr>
      </p:pic>
      <p:sp>
        <p:nvSpPr>
          <p:cNvPr id="4" name="TextBox 3"/>
          <p:cNvSpPr txBox="1"/>
          <p:nvPr/>
        </p:nvSpPr>
        <p:spPr>
          <a:xfrm>
            <a:off x="1219200" y="5029200"/>
            <a:ext cx="3310458" cy="369332"/>
          </a:xfrm>
          <a:prstGeom prst="rect">
            <a:avLst/>
          </a:prstGeom>
          <a:noFill/>
        </p:spPr>
        <p:txBody>
          <a:bodyPr wrap="none" rtlCol="0">
            <a:spAutoFit/>
          </a:bodyPr>
          <a:lstStyle/>
          <a:p>
            <a:r>
              <a:rPr lang="en-US" dirty="0" smtClean="0"/>
              <a:t>Source:  mathworld.wolfram.com</a:t>
            </a:r>
            <a:endParaRPr lang="en-US" dirty="0"/>
          </a:p>
        </p:txBody>
      </p:sp>
      <p:pic>
        <p:nvPicPr>
          <p:cNvPr id="8" name="Picture 7" descr="DSC_0676.JPG"/>
          <p:cNvPicPr>
            <a:picLocks noChangeAspect="1"/>
          </p:cNvPicPr>
          <p:nvPr/>
        </p:nvPicPr>
        <p:blipFill>
          <a:blip r:embed="rId3" cstate="print"/>
          <a:srcRect l="30000" t="21667" r="28889" b="15000"/>
          <a:stretch>
            <a:fillRect/>
          </a:stretch>
        </p:blipFill>
        <p:spPr>
          <a:xfrm>
            <a:off x="5791200" y="2286000"/>
            <a:ext cx="2225842" cy="2286000"/>
          </a:xfrm>
          <a:prstGeom prst="rect">
            <a:avLst/>
          </a:prstGeom>
        </p:spPr>
      </p:pic>
    </p:spTree>
  </p:cSld>
  <p:clrMapOvr>
    <a:masterClrMapping/>
  </p:clrMapOvr>
  <p:transition advTm="6052"/>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teeth are mapped </a:t>
            </a:r>
            <a:endParaRPr lang="en-US" dirty="0"/>
          </a:p>
        </p:txBody>
      </p:sp>
      <p:pic>
        <p:nvPicPr>
          <p:cNvPr id="3" name="Picture 2" descr="how-teeth-are-numbered-chart.jpg"/>
          <p:cNvPicPr>
            <a:picLocks noChangeAspect="1"/>
          </p:cNvPicPr>
          <p:nvPr/>
        </p:nvPicPr>
        <p:blipFill>
          <a:blip r:embed="rId2" cstate="print"/>
          <a:stretch>
            <a:fillRect/>
          </a:stretch>
        </p:blipFill>
        <p:spPr>
          <a:xfrm>
            <a:off x="1447800" y="2057400"/>
            <a:ext cx="5182378" cy="3822700"/>
          </a:xfrm>
          <a:prstGeom prst="rect">
            <a:avLst/>
          </a:prstGeom>
        </p:spPr>
      </p:pic>
    </p:spTree>
  </p:cSld>
  <p:clrMapOvr>
    <a:masterClrMapping/>
  </p:clrMapOvr>
  <p:transition advTm="5086"/>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Mason’s Symbols</a:t>
            </a:r>
            <a:endParaRPr lang="en-US" dirty="0"/>
          </a:p>
        </p:txBody>
      </p:sp>
      <p:pic>
        <p:nvPicPr>
          <p:cNvPr id="3" name="Picture 2" descr="Masonic Lodge Fortuna sign.jpg"/>
          <p:cNvPicPr>
            <a:picLocks noChangeAspect="1"/>
          </p:cNvPicPr>
          <p:nvPr/>
        </p:nvPicPr>
        <p:blipFill>
          <a:blip r:embed="rId2" cstate="print"/>
          <a:stretch>
            <a:fillRect/>
          </a:stretch>
        </p:blipFill>
        <p:spPr>
          <a:xfrm>
            <a:off x="838200" y="1600200"/>
            <a:ext cx="3200400" cy="4267200"/>
          </a:xfrm>
          <a:prstGeom prst="rect">
            <a:avLst/>
          </a:prstGeom>
        </p:spPr>
      </p:pic>
      <p:pic>
        <p:nvPicPr>
          <p:cNvPr id="4" name="Picture 3" descr="Masic image israelelect com.gif"/>
          <p:cNvPicPr>
            <a:picLocks noChangeAspect="1"/>
          </p:cNvPicPr>
          <p:nvPr/>
        </p:nvPicPr>
        <p:blipFill>
          <a:blip r:embed="rId3" cstate="print"/>
          <a:stretch>
            <a:fillRect/>
          </a:stretch>
        </p:blipFill>
        <p:spPr>
          <a:xfrm>
            <a:off x="5791200" y="1821616"/>
            <a:ext cx="2586539" cy="2464633"/>
          </a:xfrm>
          <a:prstGeom prst="rect">
            <a:avLst/>
          </a:prstGeom>
        </p:spPr>
      </p:pic>
      <p:sp>
        <p:nvSpPr>
          <p:cNvPr id="5" name="TextBox 4"/>
          <p:cNvSpPr txBox="1"/>
          <p:nvPr/>
        </p:nvSpPr>
        <p:spPr>
          <a:xfrm>
            <a:off x="914400" y="6400800"/>
            <a:ext cx="3106941" cy="369332"/>
          </a:xfrm>
          <a:prstGeom prst="rect">
            <a:avLst/>
          </a:prstGeom>
          <a:noFill/>
        </p:spPr>
        <p:txBody>
          <a:bodyPr wrap="none" rtlCol="0">
            <a:spAutoFit/>
          </a:bodyPr>
          <a:lstStyle/>
          <a:p>
            <a:r>
              <a:rPr lang="en-US" dirty="0" smtClean="0"/>
              <a:t>Image source:  israelect.com </a:t>
            </a:r>
            <a:endParaRPr lang="en-US" dirty="0"/>
          </a:p>
        </p:txBody>
      </p:sp>
    </p:spTree>
  </p:cSld>
  <p:clrMapOvr>
    <a:masterClrMapping/>
  </p:clrMapOvr>
  <p:transition advTm="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Gears and gear ratios </a:t>
            </a:r>
            <a:endParaRPr lang="en-US" dirty="0"/>
          </a:p>
        </p:txBody>
      </p:sp>
      <p:pic>
        <p:nvPicPr>
          <p:cNvPr id="79874" name="Picture 2" descr="Image result for bicycle gears"/>
          <p:cNvPicPr>
            <a:picLocks noChangeAspect="1" noChangeArrowheads="1"/>
          </p:cNvPicPr>
          <p:nvPr/>
        </p:nvPicPr>
        <p:blipFill>
          <a:blip r:embed="rId2" cstate="print"/>
          <a:srcRect/>
          <a:stretch>
            <a:fillRect/>
          </a:stretch>
        </p:blipFill>
        <p:spPr bwMode="auto">
          <a:xfrm>
            <a:off x="762000" y="1676400"/>
            <a:ext cx="5353050" cy="3130024"/>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Grate and vent designs</a:t>
            </a:r>
            <a:br>
              <a:rPr lang="en-US" dirty="0" smtClean="0"/>
            </a:br>
            <a:endParaRPr lang="en-US" dirty="0"/>
          </a:p>
        </p:txBody>
      </p:sp>
      <p:pic>
        <p:nvPicPr>
          <p:cNvPr id="3" name="Picture 2" descr="DSC_0328.JPG"/>
          <p:cNvPicPr>
            <a:picLocks noChangeAspect="1"/>
          </p:cNvPicPr>
          <p:nvPr/>
        </p:nvPicPr>
        <p:blipFill>
          <a:blip r:embed="rId2" cstate="print"/>
          <a:stretch>
            <a:fillRect/>
          </a:stretch>
        </p:blipFill>
        <p:spPr>
          <a:xfrm>
            <a:off x="228600" y="2133600"/>
            <a:ext cx="4114800" cy="2743200"/>
          </a:xfrm>
          <a:prstGeom prst="rect">
            <a:avLst/>
          </a:prstGeom>
        </p:spPr>
      </p:pic>
      <p:pic>
        <p:nvPicPr>
          <p:cNvPr id="4" name="Picture 3" descr="DSC_0330.JPG"/>
          <p:cNvPicPr>
            <a:picLocks noChangeAspect="1"/>
          </p:cNvPicPr>
          <p:nvPr/>
        </p:nvPicPr>
        <p:blipFill>
          <a:blip r:embed="rId3" cstate="print"/>
          <a:stretch>
            <a:fillRect/>
          </a:stretch>
        </p:blipFill>
        <p:spPr>
          <a:xfrm>
            <a:off x="4572000" y="762000"/>
            <a:ext cx="4114800" cy="2743200"/>
          </a:xfrm>
          <a:prstGeom prst="rect">
            <a:avLst/>
          </a:prstGeom>
        </p:spPr>
      </p:pic>
      <p:pic>
        <p:nvPicPr>
          <p:cNvPr id="5" name="Picture 4" descr="DSC_0332.JPG"/>
          <p:cNvPicPr>
            <a:picLocks noChangeAspect="1"/>
          </p:cNvPicPr>
          <p:nvPr/>
        </p:nvPicPr>
        <p:blipFill>
          <a:blip r:embed="rId4" cstate="print"/>
          <a:stretch>
            <a:fillRect/>
          </a:stretch>
        </p:blipFill>
        <p:spPr>
          <a:xfrm>
            <a:off x="609600" y="3581400"/>
            <a:ext cx="4114800" cy="2743200"/>
          </a:xfrm>
          <a:prstGeom prst="rect">
            <a:avLst/>
          </a:prstGeom>
        </p:spPr>
      </p:pic>
      <p:pic>
        <p:nvPicPr>
          <p:cNvPr id="6" name="Picture 5" descr="DSC_0329.JPG"/>
          <p:cNvPicPr>
            <a:picLocks noChangeAspect="1"/>
          </p:cNvPicPr>
          <p:nvPr/>
        </p:nvPicPr>
        <p:blipFill>
          <a:blip r:embed="rId5" cstate="print"/>
          <a:srcRect l="54167" t="6250" b="11250"/>
          <a:stretch>
            <a:fillRect/>
          </a:stretch>
        </p:blipFill>
        <p:spPr>
          <a:xfrm>
            <a:off x="5410200" y="2743200"/>
            <a:ext cx="2921000" cy="35052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Spirals  </a:t>
            </a:r>
            <a:endParaRPr lang="en-US" dirty="0"/>
          </a:p>
        </p:txBody>
      </p:sp>
      <p:pic>
        <p:nvPicPr>
          <p:cNvPr id="4" name="Picture 3" descr="DSC_0495.JPG"/>
          <p:cNvPicPr>
            <a:picLocks noChangeAspect="1"/>
          </p:cNvPicPr>
          <p:nvPr/>
        </p:nvPicPr>
        <p:blipFill>
          <a:blip r:embed="rId2" cstate="print"/>
          <a:stretch>
            <a:fillRect/>
          </a:stretch>
        </p:blipFill>
        <p:spPr>
          <a:xfrm>
            <a:off x="4495800" y="3810000"/>
            <a:ext cx="4225500" cy="2817000"/>
          </a:xfrm>
          <a:prstGeom prst="rect">
            <a:avLst/>
          </a:prstGeom>
        </p:spPr>
      </p:pic>
      <p:pic>
        <p:nvPicPr>
          <p:cNvPr id="8" name="Picture 7" descr="DSC_0182.JPG"/>
          <p:cNvPicPr>
            <a:picLocks noChangeAspect="1"/>
          </p:cNvPicPr>
          <p:nvPr/>
        </p:nvPicPr>
        <p:blipFill>
          <a:blip r:embed="rId3" cstate="print"/>
          <a:stretch>
            <a:fillRect/>
          </a:stretch>
        </p:blipFill>
        <p:spPr>
          <a:xfrm>
            <a:off x="0" y="1600200"/>
            <a:ext cx="5562600" cy="3708400"/>
          </a:xfrm>
          <a:prstGeom prst="rect">
            <a:avLst/>
          </a:prstGeom>
        </p:spPr>
      </p:pic>
      <p:pic>
        <p:nvPicPr>
          <p:cNvPr id="6" name="Picture 5" descr="DSC_0339.JPG"/>
          <p:cNvPicPr>
            <a:picLocks noChangeAspect="1"/>
          </p:cNvPicPr>
          <p:nvPr/>
        </p:nvPicPr>
        <p:blipFill>
          <a:blip r:embed="rId4" cstate="print"/>
          <a:srcRect l="8982" t="11548" b="26864"/>
          <a:stretch>
            <a:fillRect/>
          </a:stretch>
        </p:blipFill>
        <p:spPr>
          <a:xfrm>
            <a:off x="5334000" y="1752600"/>
            <a:ext cx="3378375" cy="1524000"/>
          </a:xfrm>
          <a:prstGeom prst="rect">
            <a:avLst/>
          </a:prstGeom>
        </p:spPr>
      </p:pic>
      <p:pic>
        <p:nvPicPr>
          <p:cNvPr id="9" name="Picture 8" descr="DSC_0204.JPG"/>
          <p:cNvPicPr>
            <a:picLocks noChangeAspect="1"/>
          </p:cNvPicPr>
          <p:nvPr/>
        </p:nvPicPr>
        <p:blipFill>
          <a:blip r:embed="rId5" cstate="print"/>
          <a:srcRect l="11111" t="3333" r="22222" b="6667"/>
          <a:stretch>
            <a:fillRect/>
          </a:stretch>
        </p:blipFill>
        <p:spPr>
          <a:xfrm>
            <a:off x="0" y="4953000"/>
            <a:ext cx="2116667" cy="1905000"/>
          </a:xfrm>
          <a:prstGeom prst="rect">
            <a:avLst/>
          </a:prstGeom>
        </p:spPr>
      </p:pic>
      <p:pic>
        <p:nvPicPr>
          <p:cNvPr id="10" name="Picture 9" descr="DSC_0344.JPG"/>
          <p:cNvPicPr>
            <a:picLocks noChangeAspect="1"/>
          </p:cNvPicPr>
          <p:nvPr/>
        </p:nvPicPr>
        <p:blipFill>
          <a:blip r:embed="rId6" cstate="print"/>
          <a:srcRect l="20690" r="10345"/>
          <a:stretch>
            <a:fillRect/>
          </a:stretch>
        </p:blipFill>
        <p:spPr>
          <a:xfrm>
            <a:off x="2362200" y="4942840"/>
            <a:ext cx="1981200" cy="191516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Tessellations and Patterns</a:t>
            </a:r>
            <a:endParaRPr lang="en-US" dirty="0"/>
          </a:p>
        </p:txBody>
      </p:sp>
      <p:pic>
        <p:nvPicPr>
          <p:cNvPr id="7" name="Picture 6" descr="DSC_0303.JPG"/>
          <p:cNvPicPr>
            <a:picLocks noChangeAspect="1"/>
          </p:cNvPicPr>
          <p:nvPr/>
        </p:nvPicPr>
        <p:blipFill>
          <a:blip r:embed="rId2" cstate="print"/>
          <a:stretch>
            <a:fillRect/>
          </a:stretch>
        </p:blipFill>
        <p:spPr>
          <a:xfrm>
            <a:off x="5867400" y="1295400"/>
            <a:ext cx="2061000" cy="1374000"/>
          </a:xfrm>
          <a:prstGeom prst="rect">
            <a:avLst/>
          </a:prstGeom>
        </p:spPr>
      </p:pic>
      <p:pic>
        <p:nvPicPr>
          <p:cNvPr id="8" name="Picture 7" descr="DSC_0305.JPG"/>
          <p:cNvPicPr>
            <a:picLocks noChangeAspect="1"/>
          </p:cNvPicPr>
          <p:nvPr/>
        </p:nvPicPr>
        <p:blipFill>
          <a:blip r:embed="rId3" cstate="print"/>
          <a:stretch>
            <a:fillRect/>
          </a:stretch>
        </p:blipFill>
        <p:spPr>
          <a:xfrm>
            <a:off x="3962400" y="2743200"/>
            <a:ext cx="2061000" cy="1374000"/>
          </a:xfrm>
          <a:prstGeom prst="rect">
            <a:avLst/>
          </a:prstGeom>
        </p:spPr>
      </p:pic>
      <p:pic>
        <p:nvPicPr>
          <p:cNvPr id="10" name="Picture 9" descr="DSC_0335.JPG"/>
          <p:cNvPicPr>
            <a:picLocks noChangeAspect="1"/>
          </p:cNvPicPr>
          <p:nvPr/>
        </p:nvPicPr>
        <p:blipFill>
          <a:blip r:embed="rId4" cstate="print"/>
          <a:stretch>
            <a:fillRect/>
          </a:stretch>
        </p:blipFill>
        <p:spPr>
          <a:xfrm>
            <a:off x="838200" y="4114800"/>
            <a:ext cx="3429000" cy="2286000"/>
          </a:xfrm>
          <a:prstGeom prst="rect">
            <a:avLst/>
          </a:prstGeom>
        </p:spPr>
      </p:pic>
      <p:pic>
        <p:nvPicPr>
          <p:cNvPr id="11" name="Picture 10" descr="DSC_0340.JPG"/>
          <p:cNvPicPr>
            <a:picLocks noChangeAspect="1"/>
          </p:cNvPicPr>
          <p:nvPr/>
        </p:nvPicPr>
        <p:blipFill>
          <a:blip r:embed="rId5" cstate="print"/>
          <a:stretch>
            <a:fillRect/>
          </a:stretch>
        </p:blipFill>
        <p:spPr>
          <a:xfrm>
            <a:off x="5562600" y="4343400"/>
            <a:ext cx="3429000" cy="2286000"/>
          </a:xfrm>
          <a:prstGeom prst="rect">
            <a:avLst/>
          </a:prstGeom>
        </p:spPr>
      </p:pic>
      <p:pic>
        <p:nvPicPr>
          <p:cNvPr id="13" name="Picture 12" descr="DSC_0300.JPG"/>
          <p:cNvPicPr>
            <a:picLocks noChangeAspect="1"/>
          </p:cNvPicPr>
          <p:nvPr/>
        </p:nvPicPr>
        <p:blipFill>
          <a:blip r:embed="rId6" cstate="print"/>
          <a:stretch>
            <a:fillRect/>
          </a:stretch>
        </p:blipFill>
        <p:spPr>
          <a:xfrm>
            <a:off x="533400" y="1295400"/>
            <a:ext cx="3429000" cy="2286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Mobius Strip No. 4   </a:t>
            </a:r>
            <a:endParaRPr lang="en-US" dirty="0"/>
          </a:p>
        </p:txBody>
      </p:sp>
      <p:pic>
        <p:nvPicPr>
          <p:cNvPr id="4" name="Content Placeholder 3" descr="DSC_0343.JPG"/>
          <p:cNvPicPr>
            <a:picLocks noGrp="1" noChangeAspect="1"/>
          </p:cNvPicPr>
          <p:nvPr>
            <p:ph idx="1"/>
          </p:nvPr>
        </p:nvPicPr>
        <p:blipFill>
          <a:blip r:embed="rId2" cstate="print"/>
          <a:stretch>
            <a:fillRect/>
          </a:stretch>
        </p:blipFill>
        <p:spPr>
          <a:xfrm>
            <a:off x="685800" y="1676400"/>
            <a:ext cx="2937272" cy="1958181"/>
          </a:xfrm>
        </p:spPr>
      </p:pic>
      <p:sp>
        <p:nvSpPr>
          <p:cNvPr id="7" name="TextBox 6"/>
          <p:cNvSpPr txBox="1"/>
          <p:nvPr/>
        </p:nvSpPr>
        <p:spPr>
          <a:xfrm>
            <a:off x="4572000" y="1676400"/>
            <a:ext cx="3200400" cy="3139321"/>
          </a:xfrm>
          <a:prstGeom prst="rect">
            <a:avLst/>
          </a:prstGeom>
          <a:noFill/>
        </p:spPr>
        <p:txBody>
          <a:bodyPr wrap="square" rtlCol="0">
            <a:spAutoFit/>
          </a:bodyPr>
          <a:lstStyle/>
          <a:p>
            <a:r>
              <a:rPr lang="en-US" dirty="0">
                <a:solidFill>
                  <a:schemeClr val="bg1"/>
                </a:solidFill>
              </a:rPr>
              <a:t>Mobius Strip recycle symbol. The symbol was created in 1970 by Gary Anderson in response to a contest sponsored by Container Corporation of America to raise awareness of environmental issues. The photo is from the new Eureka recycle bins in the old town area</a:t>
            </a:r>
          </a:p>
        </p:txBody>
      </p:sp>
      <p:pic>
        <p:nvPicPr>
          <p:cNvPr id="9" name="Picture 2" descr="Image result for mobius strip"/>
          <p:cNvPicPr>
            <a:picLocks noChangeAspect="1" noChangeArrowheads="1"/>
          </p:cNvPicPr>
          <p:nvPr/>
        </p:nvPicPr>
        <p:blipFill>
          <a:blip r:embed="rId3" cstate="print"/>
          <a:srcRect/>
          <a:stretch>
            <a:fillRect/>
          </a:stretch>
        </p:blipFill>
        <p:spPr bwMode="auto">
          <a:xfrm>
            <a:off x="640373" y="4495800"/>
            <a:ext cx="2712427" cy="1413288"/>
          </a:xfrm>
          <a:prstGeom prst="rect">
            <a:avLst/>
          </a:prstGeom>
          <a:noFill/>
        </p:spPr>
      </p:pic>
      <p:pic>
        <p:nvPicPr>
          <p:cNvPr id="10" name="Picture 9" descr="DSC_0345.JPG"/>
          <p:cNvPicPr>
            <a:picLocks noChangeAspect="1"/>
          </p:cNvPicPr>
          <p:nvPr/>
        </p:nvPicPr>
        <p:blipFill>
          <a:blip r:embed="rId4" cstate="print"/>
          <a:srcRect l="24444" t="16667" r="11111" b="13333"/>
          <a:stretch>
            <a:fillRect/>
          </a:stretch>
        </p:blipFill>
        <p:spPr>
          <a:xfrm rot="21138625">
            <a:off x="5735923" y="4560247"/>
            <a:ext cx="2209800" cy="1600200"/>
          </a:xfrm>
          <a:prstGeom prst="rect">
            <a:avLst/>
          </a:prstGeom>
        </p:spPr>
      </p:pic>
      <p:sp>
        <p:nvSpPr>
          <p:cNvPr id="11" name="TextBox 10"/>
          <p:cNvSpPr txBox="1"/>
          <p:nvPr/>
        </p:nvSpPr>
        <p:spPr>
          <a:xfrm>
            <a:off x="762000" y="6096000"/>
            <a:ext cx="2626040" cy="215444"/>
          </a:xfrm>
          <a:prstGeom prst="rect">
            <a:avLst/>
          </a:prstGeom>
          <a:noFill/>
        </p:spPr>
        <p:txBody>
          <a:bodyPr wrap="none" rtlCol="0">
            <a:spAutoFit/>
          </a:bodyPr>
          <a:lstStyle/>
          <a:p>
            <a:r>
              <a:rPr lang="en-US" sz="800" dirty="0" smtClean="0"/>
              <a:t>Source: https://brookstonbeerbulletin.com/mobius-beer/ </a:t>
            </a:r>
            <a:endParaRPr lang="en-US" sz="800" dirty="0"/>
          </a:p>
        </p:txBody>
      </p:sp>
    </p:spTree>
  </p:cSld>
  <p:clrMapOvr>
    <a:masterClrMapping/>
  </p:clrMapOvr>
  <p:transition advTm="5085"/>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Codes: International Flags </a:t>
            </a:r>
            <a:endParaRPr lang="en-US" dirty="0"/>
          </a:p>
        </p:txBody>
      </p:sp>
      <p:pic>
        <p:nvPicPr>
          <p:cNvPr id="4" name="Content Placeholder 3" descr="DSC_0317.JPG"/>
          <p:cNvPicPr>
            <a:picLocks noGrp="1" noChangeAspect="1"/>
          </p:cNvPicPr>
          <p:nvPr>
            <p:ph idx="1"/>
          </p:nvPr>
        </p:nvPicPr>
        <p:blipFill>
          <a:blip r:embed="rId2" cstate="print"/>
          <a:srcRect l="10102" t="3367" r="6559" b="22553"/>
          <a:stretch>
            <a:fillRect/>
          </a:stretch>
        </p:blipFill>
        <p:spPr>
          <a:xfrm>
            <a:off x="323850" y="1143000"/>
            <a:ext cx="3200400" cy="4267200"/>
          </a:xfrm>
          <a:prstGeom prst="rect">
            <a:avLst/>
          </a:prstGeom>
        </p:spPr>
      </p:pic>
      <p:pic>
        <p:nvPicPr>
          <p:cNvPr id="5" name="Picture 4" descr="DSC_0311.JPG"/>
          <p:cNvPicPr>
            <a:picLocks noChangeAspect="1"/>
          </p:cNvPicPr>
          <p:nvPr/>
        </p:nvPicPr>
        <p:blipFill>
          <a:blip r:embed="rId3" cstate="print"/>
          <a:srcRect l="18072" b="12048"/>
          <a:stretch>
            <a:fillRect/>
          </a:stretch>
        </p:blipFill>
        <p:spPr>
          <a:xfrm>
            <a:off x="6172200" y="2349874"/>
            <a:ext cx="2184400" cy="3517526"/>
          </a:xfrm>
          <a:prstGeom prst="rect">
            <a:avLst/>
          </a:prstGeom>
        </p:spPr>
      </p:pic>
      <p:pic>
        <p:nvPicPr>
          <p:cNvPr id="2050" name="Picture 2" descr="https://www.caruanamarine.com/images/stories/virtuemart/product/code-flag-single-b.png"/>
          <p:cNvPicPr>
            <a:picLocks noChangeAspect="1" noChangeArrowheads="1"/>
          </p:cNvPicPr>
          <p:nvPr/>
        </p:nvPicPr>
        <p:blipFill>
          <a:blip r:embed="rId4" cstate="print"/>
          <a:srcRect/>
          <a:stretch>
            <a:fillRect/>
          </a:stretch>
        </p:blipFill>
        <p:spPr bwMode="auto">
          <a:xfrm>
            <a:off x="3352800" y="1219200"/>
            <a:ext cx="2928471" cy="3733800"/>
          </a:xfrm>
          <a:prstGeom prst="rect">
            <a:avLst/>
          </a:prstGeom>
          <a:noFill/>
        </p:spPr>
      </p:pic>
      <p:sp>
        <p:nvSpPr>
          <p:cNvPr id="7" name="TextBox 6"/>
          <p:cNvSpPr txBox="1"/>
          <p:nvPr/>
        </p:nvSpPr>
        <p:spPr>
          <a:xfrm>
            <a:off x="609600" y="5486400"/>
            <a:ext cx="5181600" cy="1046440"/>
          </a:xfrm>
          <a:prstGeom prst="rect">
            <a:avLst/>
          </a:prstGeom>
          <a:noFill/>
        </p:spPr>
        <p:txBody>
          <a:bodyPr wrap="square" rtlCol="0">
            <a:spAutoFit/>
          </a:bodyPr>
          <a:lstStyle/>
          <a:p>
            <a:r>
              <a:rPr lang="en-US" dirty="0"/>
              <a:t>Use the International Alphabet Flags sheet to read the flags on the foot of F Street and on the Board Walk in Eureka. </a:t>
            </a:r>
            <a:endParaRPr lang="en-US" dirty="0" smtClean="0"/>
          </a:p>
          <a:p>
            <a:r>
              <a:rPr lang="en-US" sz="800" dirty="0" smtClean="0"/>
              <a:t>Flag page source:   https://www.caruanamarine.com/images/stories/virtuemart/product/code-flag-single-b.png</a:t>
            </a:r>
            <a:endParaRPr lang="en-US" sz="800" dirty="0"/>
          </a:p>
        </p:txBody>
      </p:sp>
    </p:spTree>
  </p:cSld>
  <p:clrMapOvr>
    <a:masterClrMapping/>
  </p:clrMapOvr>
  <p:transition advTm="5055"/>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Hexagons  No. 6 </a:t>
            </a:r>
            <a:endParaRPr lang="en-US" dirty="0"/>
          </a:p>
        </p:txBody>
      </p:sp>
      <p:sp>
        <p:nvSpPr>
          <p:cNvPr id="3" name="Content Placeholder 2"/>
          <p:cNvSpPr>
            <a:spLocks noGrp="1"/>
          </p:cNvSpPr>
          <p:nvPr>
            <p:ph idx="1"/>
          </p:nvPr>
        </p:nvSpPr>
        <p:spPr>
          <a:xfrm>
            <a:off x="457200" y="1600201"/>
            <a:ext cx="8153400" cy="761999"/>
          </a:xfrm>
        </p:spPr>
        <p:txBody>
          <a:bodyPr/>
          <a:lstStyle/>
          <a:p>
            <a:pPr>
              <a:buNone/>
            </a:pPr>
            <a:r>
              <a:rPr lang="en-US" sz="1800" dirty="0" smtClean="0"/>
              <a:t>Hexagons are structurally very strong shape, as evidenced by their use in shopping carts and honeycombs.  </a:t>
            </a:r>
          </a:p>
        </p:txBody>
      </p:sp>
      <p:pic>
        <p:nvPicPr>
          <p:cNvPr id="4" name="Picture 3" descr="hexagons safeway cart.jpg"/>
          <p:cNvPicPr>
            <a:picLocks noChangeAspect="1"/>
          </p:cNvPicPr>
          <p:nvPr/>
        </p:nvPicPr>
        <p:blipFill>
          <a:blip r:embed="rId2" cstate="print"/>
          <a:stretch>
            <a:fillRect/>
          </a:stretch>
        </p:blipFill>
        <p:spPr>
          <a:xfrm>
            <a:off x="914400" y="2514600"/>
            <a:ext cx="4572000" cy="3429000"/>
          </a:xfrm>
          <a:prstGeom prst="rect">
            <a:avLst/>
          </a:prstGeom>
        </p:spPr>
      </p:pic>
      <p:pic>
        <p:nvPicPr>
          <p:cNvPr id="30722" name="Picture 2" descr="Image result for honeycomb"/>
          <p:cNvPicPr>
            <a:picLocks noChangeAspect="1" noChangeArrowheads="1"/>
          </p:cNvPicPr>
          <p:nvPr/>
        </p:nvPicPr>
        <p:blipFill>
          <a:blip r:embed="rId3" cstate="print"/>
          <a:srcRect/>
          <a:stretch>
            <a:fillRect/>
          </a:stretch>
        </p:blipFill>
        <p:spPr bwMode="auto">
          <a:xfrm rot="16200000">
            <a:off x="5558570" y="3128230"/>
            <a:ext cx="3713285" cy="1724025"/>
          </a:xfrm>
          <a:prstGeom prst="rect">
            <a:avLst/>
          </a:prstGeom>
          <a:noFill/>
        </p:spPr>
      </p:pic>
    </p:spTree>
  </p:cSld>
  <p:clrMapOvr>
    <a:masterClrMapping/>
  </p:clrMapOvr>
  <p:transition advTm="5085"/>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14214</TotalTime>
  <Words>1654</Words>
  <Application>Microsoft Office PowerPoint</Application>
  <PresentationFormat>On-screen Show (4:3)</PresentationFormat>
  <Paragraphs>251</Paragraphs>
  <Slides>67</Slides>
  <Notes>2</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Apex</vt:lpstr>
      <vt:lpstr>A Field Guide to Math in Humboldt </vt:lpstr>
      <vt:lpstr>About the field guide</vt:lpstr>
      <vt:lpstr>MAA FIELD GUIDE</vt:lpstr>
      <vt:lpstr>Fibonacci Spiral No 1  </vt:lpstr>
      <vt:lpstr>Pentagons – Fire Hydrants No.2</vt:lpstr>
      <vt:lpstr>3. Stars: Pentagonal &amp; Decagram </vt:lpstr>
      <vt:lpstr>Mobius Strip No. 4   </vt:lpstr>
      <vt:lpstr>5. Codes: International Flags </vt:lpstr>
      <vt:lpstr>Hexagons  No. 6 </vt:lpstr>
      <vt:lpstr>Technologies: Building Blocks to Career Success No. 7 </vt:lpstr>
      <vt:lpstr>8. College of the Redwoods Field House</vt:lpstr>
      <vt:lpstr>9. Geodesic Domes </vt:lpstr>
      <vt:lpstr>10. Parabolic Reflectors </vt:lpstr>
      <vt:lpstr>11. Ratios: Giant Tony Llama Boot</vt:lpstr>
      <vt:lpstr>Bathroom Door Trivia  Question </vt:lpstr>
      <vt:lpstr>Slide 16</vt:lpstr>
      <vt:lpstr>13. Road Sign Trivia  Questions </vt:lpstr>
      <vt:lpstr>Road Sign Trivia Answers </vt:lpstr>
      <vt:lpstr>Waves  No 14</vt:lpstr>
      <vt:lpstr>15 Spiral of Fermat</vt:lpstr>
      <vt:lpstr>CeNCOOS Ocean Observing System Humboldt Bay   No. 16</vt:lpstr>
      <vt:lpstr>Square Roots!  No. 17</vt:lpstr>
      <vt:lpstr>18. Double Helix </vt:lpstr>
      <vt:lpstr>19. How Many Colors on a Map? </vt:lpstr>
      <vt:lpstr>20. Dolosse </vt:lpstr>
      <vt:lpstr>21 Hexagon &amp; Radial Symmetry </vt:lpstr>
      <vt:lpstr>22 Internal Symmetry  </vt:lpstr>
      <vt:lpstr>22 Tessellations Scrapper’s Edge</vt:lpstr>
      <vt:lpstr>23 Pi Symbol </vt:lpstr>
      <vt:lpstr>25 Venn Diagram </vt:lpstr>
      <vt:lpstr>#26 Highway Mile Markers </vt:lpstr>
      <vt:lpstr>#27 Highway Numbers </vt:lpstr>
      <vt:lpstr>No 28 Pringle hyperbolic paraboloid</vt:lpstr>
      <vt:lpstr>Why are manhole covers round?</vt:lpstr>
      <vt:lpstr>A: Why Are Manholes Round?</vt:lpstr>
      <vt:lpstr>Manhole covers </vt:lpstr>
      <vt:lpstr>No. 29 Road Percentage Gradient </vt:lpstr>
      <vt:lpstr>#30 Three Sphere Pawn Shop Signs</vt:lpstr>
      <vt:lpstr>34 Cord of Wood </vt:lpstr>
      <vt:lpstr>31. Home Plate</vt:lpstr>
      <vt:lpstr>32 Reflection </vt:lpstr>
      <vt:lpstr>33 Fresnel Lens </vt:lpstr>
      <vt:lpstr>Fire Hydrant Colors No. 35</vt:lpstr>
      <vt:lpstr>37 Egg Sizes </vt:lpstr>
      <vt:lpstr>           38 Entasis </vt:lpstr>
      <vt:lpstr>39. Fire Hydrant Color Codes</vt:lpstr>
      <vt:lpstr>40.  Pierson’s Big Hammer</vt:lpstr>
      <vt:lpstr>41. McKinley Statue Arcata</vt:lpstr>
      <vt:lpstr>42. Wes Green Flag Hwy 101</vt:lpstr>
      <vt:lpstr>43. Native Basket Designs </vt:lpstr>
      <vt:lpstr>44. Candy Geometry </vt:lpstr>
      <vt:lpstr>Water Towers and water pressure</vt:lpstr>
      <vt:lpstr>Plimsoll lines on ships </vt:lpstr>
      <vt:lpstr>Around your school #1</vt:lpstr>
      <vt:lpstr>Around your school #2</vt:lpstr>
      <vt:lpstr>Around your school #3</vt:lpstr>
      <vt:lpstr>Around your school #4</vt:lpstr>
      <vt:lpstr>Hubcap Symmetry</vt:lpstr>
      <vt:lpstr>Other areas to explore and other cool stuff! </vt:lpstr>
      <vt:lpstr>Q: What ball cover is a tessellation?</vt:lpstr>
      <vt:lpstr>A: What ball’s covering is a tessellation?</vt:lpstr>
      <vt:lpstr>How teeth are mapped </vt:lpstr>
      <vt:lpstr>The Mason’s Symbols</vt:lpstr>
      <vt:lpstr>Gears and gear ratios </vt:lpstr>
      <vt:lpstr>Grate and vent designs </vt:lpstr>
      <vt:lpstr>Spirals  </vt:lpstr>
      <vt:lpstr>Tessellations and Patterns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in Humboldt</dc:title>
  <dc:creator>Ken Pinkerton</dc:creator>
  <cp:lastModifiedBy>Ken Pinkerton</cp:lastModifiedBy>
  <cp:revision>50</cp:revision>
  <dcterms:created xsi:type="dcterms:W3CDTF">2018-06-12T15:18:12Z</dcterms:created>
  <dcterms:modified xsi:type="dcterms:W3CDTF">2018-10-14T15:26:39Z</dcterms:modified>
</cp:coreProperties>
</file>